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sldIdLst>
    <p:sldId id="260" r:id="rId2"/>
    <p:sldId id="294" r:id="rId3"/>
    <p:sldId id="263" r:id="rId4"/>
    <p:sldId id="264" r:id="rId5"/>
    <p:sldId id="307" r:id="rId6"/>
    <p:sldId id="308" r:id="rId7"/>
    <p:sldId id="311" r:id="rId8"/>
    <p:sldId id="259" r:id="rId9"/>
    <p:sldId id="265" r:id="rId10"/>
    <p:sldId id="312" r:id="rId11"/>
    <p:sldId id="304" r:id="rId12"/>
    <p:sldId id="305" r:id="rId13"/>
    <p:sldId id="310" r:id="rId14"/>
    <p:sldId id="309" r:id="rId15"/>
    <p:sldId id="314" r:id="rId16"/>
    <p:sldId id="315" r:id="rId17"/>
    <p:sldId id="298" r:id="rId18"/>
  </p:sldIdLst>
  <p:sldSz cx="21599525" cy="12150725"/>
  <p:notesSz cx="6858000" cy="9144000"/>
  <p:defaultTextStyle>
    <a:defPPr>
      <a:defRPr lang="ru-RU"/>
    </a:defPPr>
    <a:lvl1pPr marL="0" algn="l" defTabSz="2159821" rtl="0" eaLnBrk="1" latinLnBrk="0" hangingPunct="1">
      <a:defRPr sz="4252" kern="1200">
        <a:solidFill>
          <a:schemeClr val="tx1"/>
        </a:solidFill>
        <a:latin typeface="+mn-lt"/>
        <a:ea typeface="+mn-ea"/>
        <a:cs typeface="+mn-cs"/>
      </a:defRPr>
    </a:lvl1pPr>
    <a:lvl2pPr marL="1079910" algn="l" defTabSz="2159821" rtl="0" eaLnBrk="1" latinLnBrk="0" hangingPunct="1">
      <a:defRPr sz="4252" kern="1200">
        <a:solidFill>
          <a:schemeClr val="tx1"/>
        </a:solidFill>
        <a:latin typeface="+mn-lt"/>
        <a:ea typeface="+mn-ea"/>
        <a:cs typeface="+mn-cs"/>
      </a:defRPr>
    </a:lvl2pPr>
    <a:lvl3pPr marL="2159821" algn="l" defTabSz="2159821" rtl="0" eaLnBrk="1" latinLnBrk="0" hangingPunct="1">
      <a:defRPr sz="4252" kern="1200">
        <a:solidFill>
          <a:schemeClr val="tx1"/>
        </a:solidFill>
        <a:latin typeface="+mn-lt"/>
        <a:ea typeface="+mn-ea"/>
        <a:cs typeface="+mn-cs"/>
      </a:defRPr>
    </a:lvl3pPr>
    <a:lvl4pPr marL="3239731" algn="l" defTabSz="2159821" rtl="0" eaLnBrk="1" latinLnBrk="0" hangingPunct="1">
      <a:defRPr sz="4252" kern="1200">
        <a:solidFill>
          <a:schemeClr val="tx1"/>
        </a:solidFill>
        <a:latin typeface="+mn-lt"/>
        <a:ea typeface="+mn-ea"/>
        <a:cs typeface="+mn-cs"/>
      </a:defRPr>
    </a:lvl4pPr>
    <a:lvl5pPr marL="4319642" algn="l" defTabSz="2159821" rtl="0" eaLnBrk="1" latinLnBrk="0" hangingPunct="1">
      <a:defRPr sz="4252" kern="1200">
        <a:solidFill>
          <a:schemeClr val="tx1"/>
        </a:solidFill>
        <a:latin typeface="+mn-lt"/>
        <a:ea typeface="+mn-ea"/>
        <a:cs typeface="+mn-cs"/>
      </a:defRPr>
    </a:lvl5pPr>
    <a:lvl6pPr marL="5399552" algn="l" defTabSz="2159821" rtl="0" eaLnBrk="1" latinLnBrk="0" hangingPunct="1">
      <a:defRPr sz="4252" kern="1200">
        <a:solidFill>
          <a:schemeClr val="tx1"/>
        </a:solidFill>
        <a:latin typeface="+mn-lt"/>
        <a:ea typeface="+mn-ea"/>
        <a:cs typeface="+mn-cs"/>
      </a:defRPr>
    </a:lvl6pPr>
    <a:lvl7pPr marL="6479463" algn="l" defTabSz="2159821" rtl="0" eaLnBrk="1" latinLnBrk="0" hangingPunct="1">
      <a:defRPr sz="4252" kern="1200">
        <a:solidFill>
          <a:schemeClr val="tx1"/>
        </a:solidFill>
        <a:latin typeface="+mn-lt"/>
        <a:ea typeface="+mn-ea"/>
        <a:cs typeface="+mn-cs"/>
      </a:defRPr>
    </a:lvl7pPr>
    <a:lvl8pPr marL="7559375" algn="l" defTabSz="2159821" rtl="0" eaLnBrk="1" latinLnBrk="0" hangingPunct="1">
      <a:defRPr sz="4252" kern="1200">
        <a:solidFill>
          <a:schemeClr val="tx1"/>
        </a:solidFill>
        <a:latin typeface="+mn-lt"/>
        <a:ea typeface="+mn-ea"/>
        <a:cs typeface="+mn-cs"/>
      </a:defRPr>
    </a:lvl8pPr>
    <a:lvl9pPr marL="8639286" algn="l" defTabSz="2159821" rtl="0" eaLnBrk="1" latinLnBrk="0" hangingPunct="1">
      <a:defRPr sz="42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27" userDrawn="1">
          <p15:clr>
            <a:srgbClr val="A4A3A4"/>
          </p15:clr>
        </p15:guide>
        <p15:guide id="2" pos="68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300"/>
    <a:srgbClr val="0E58D0"/>
    <a:srgbClr val="93CDDD"/>
    <a:srgbClr val="898989"/>
    <a:srgbClr val="FE584B"/>
    <a:srgbClr val="0797F3"/>
    <a:srgbClr val="FFFFFF"/>
    <a:srgbClr val="35AE60"/>
    <a:srgbClr val="C6D766"/>
    <a:srgbClr val="1382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Светлый стиль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Светлый стиль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Средний стиль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Темный стиль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0" autoAdjust="0"/>
    <p:restoredTop sz="70018" autoAdjust="0"/>
  </p:normalViewPr>
  <p:slideViewPr>
    <p:cSldViewPr>
      <p:cViewPr varScale="1">
        <p:scale>
          <a:sx n="36" d="100"/>
          <a:sy n="36" d="100"/>
        </p:scale>
        <p:origin x="1660" y="48"/>
      </p:cViewPr>
      <p:guideLst>
        <p:guide orient="horz" pos="3827"/>
        <p:guide pos="6803"/>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2CAB7E-70C1-4C39-B112-51EFB1B8D411}" type="datetimeFigureOut">
              <a:rPr lang="ru-RU" smtClean="0"/>
              <a:pPr/>
              <a:t>10.08.2025</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DEF754F-9776-442C-8550-D7DB9C698B78}" type="slidenum">
              <a:rPr lang="ru-RU" smtClean="0"/>
              <a:pPr/>
              <a:t>‹#›</a:t>
            </a:fld>
            <a:endParaRPr lang="ru-RU"/>
          </a:p>
        </p:txBody>
      </p:sp>
    </p:spTree>
    <p:extLst>
      <p:ext uri="{BB962C8B-B14F-4D97-AF65-F5344CB8AC3E}">
        <p14:creationId xmlns:p14="http://schemas.microsoft.com/office/powerpoint/2010/main" val="3375150716"/>
      </p:ext>
    </p:extLst>
  </p:cSld>
  <p:clrMap bg1="lt1" tx1="dk1" bg2="lt2" tx2="dk2" accent1="accent1" accent2="accent2" accent3="accent3" accent4="accent4" accent5="accent5" accent6="accent6" hlink="hlink" folHlink="folHlink"/>
  <p:notesStyle>
    <a:lvl1pPr marL="0" algn="l" defTabSz="2159821" rtl="0" eaLnBrk="1" latinLnBrk="0" hangingPunct="1">
      <a:defRPr sz="2835" kern="1200">
        <a:solidFill>
          <a:schemeClr val="tx1"/>
        </a:solidFill>
        <a:latin typeface="+mn-lt"/>
        <a:ea typeface="+mn-ea"/>
        <a:cs typeface="+mn-cs"/>
      </a:defRPr>
    </a:lvl1pPr>
    <a:lvl2pPr marL="1079910" algn="l" defTabSz="2159821" rtl="0" eaLnBrk="1" latinLnBrk="0" hangingPunct="1">
      <a:defRPr sz="2835" kern="1200">
        <a:solidFill>
          <a:schemeClr val="tx1"/>
        </a:solidFill>
        <a:latin typeface="+mn-lt"/>
        <a:ea typeface="+mn-ea"/>
        <a:cs typeface="+mn-cs"/>
      </a:defRPr>
    </a:lvl2pPr>
    <a:lvl3pPr marL="2159821" algn="l" defTabSz="2159821" rtl="0" eaLnBrk="1" latinLnBrk="0" hangingPunct="1">
      <a:defRPr sz="2835" kern="1200">
        <a:solidFill>
          <a:schemeClr val="tx1"/>
        </a:solidFill>
        <a:latin typeface="+mn-lt"/>
        <a:ea typeface="+mn-ea"/>
        <a:cs typeface="+mn-cs"/>
      </a:defRPr>
    </a:lvl3pPr>
    <a:lvl4pPr marL="3239731" algn="l" defTabSz="2159821" rtl="0" eaLnBrk="1" latinLnBrk="0" hangingPunct="1">
      <a:defRPr sz="2835" kern="1200">
        <a:solidFill>
          <a:schemeClr val="tx1"/>
        </a:solidFill>
        <a:latin typeface="+mn-lt"/>
        <a:ea typeface="+mn-ea"/>
        <a:cs typeface="+mn-cs"/>
      </a:defRPr>
    </a:lvl4pPr>
    <a:lvl5pPr marL="4319642" algn="l" defTabSz="2159821" rtl="0" eaLnBrk="1" latinLnBrk="0" hangingPunct="1">
      <a:defRPr sz="2835" kern="1200">
        <a:solidFill>
          <a:schemeClr val="tx1"/>
        </a:solidFill>
        <a:latin typeface="+mn-lt"/>
        <a:ea typeface="+mn-ea"/>
        <a:cs typeface="+mn-cs"/>
      </a:defRPr>
    </a:lvl5pPr>
    <a:lvl6pPr marL="5399552" algn="l" defTabSz="2159821" rtl="0" eaLnBrk="1" latinLnBrk="0" hangingPunct="1">
      <a:defRPr sz="2835" kern="1200">
        <a:solidFill>
          <a:schemeClr val="tx1"/>
        </a:solidFill>
        <a:latin typeface="+mn-lt"/>
        <a:ea typeface="+mn-ea"/>
        <a:cs typeface="+mn-cs"/>
      </a:defRPr>
    </a:lvl6pPr>
    <a:lvl7pPr marL="6479463" algn="l" defTabSz="2159821" rtl="0" eaLnBrk="1" latinLnBrk="0" hangingPunct="1">
      <a:defRPr sz="2835" kern="1200">
        <a:solidFill>
          <a:schemeClr val="tx1"/>
        </a:solidFill>
        <a:latin typeface="+mn-lt"/>
        <a:ea typeface="+mn-ea"/>
        <a:cs typeface="+mn-cs"/>
      </a:defRPr>
    </a:lvl7pPr>
    <a:lvl8pPr marL="7559375" algn="l" defTabSz="2159821" rtl="0" eaLnBrk="1" latinLnBrk="0" hangingPunct="1">
      <a:defRPr sz="2835" kern="1200">
        <a:solidFill>
          <a:schemeClr val="tx1"/>
        </a:solidFill>
        <a:latin typeface="+mn-lt"/>
        <a:ea typeface="+mn-ea"/>
        <a:cs typeface="+mn-cs"/>
      </a:defRPr>
    </a:lvl8pPr>
    <a:lvl9pPr marL="8639286" algn="l" defTabSz="2159821" rtl="0" eaLnBrk="1" latinLnBrk="0" hangingPunct="1">
      <a:defRPr sz="28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zh-CN" dirty="0"/>
              <a:t>Hello everyone, my theme is three models of robotic </a:t>
            </a:r>
            <a:r>
              <a:rPr lang="en-US" altLang="zh-CN" b="1" dirty="0">
                <a:solidFill>
                  <a:schemeClr val="tx1"/>
                </a:solidFill>
                <a:latin typeface="Arial Black" pitchFamily="34" charset="0"/>
                <a:cs typeface="Courier New" pitchFamily="49" charset="0"/>
              </a:rPr>
              <a:t>Manipulator</a:t>
            </a:r>
            <a:r>
              <a:rPr lang="en-US" altLang="zh-CN" dirty="0"/>
              <a:t> control</a:t>
            </a:r>
            <a:endParaRPr lang="ru-RU" dirty="0"/>
          </a:p>
        </p:txBody>
      </p:sp>
      <p:sp>
        <p:nvSpPr>
          <p:cNvPr id="4" name="Номер слайда 3"/>
          <p:cNvSpPr>
            <a:spLocks noGrp="1"/>
          </p:cNvSpPr>
          <p:nvPr>
            <p:ph type="sldNum" sz="quarter" idx="10"/>
          </p:nvPr>
        </p:nvSpPr>
        <p:spPr/>
        <p:txBody>
          <a:bodyPr/>
          <a:lstStyle/>
          <a:p>
            <a:fld id="{2DEF754F-9776-442C-8550-D7DB9C698B78}" type="slidenum">
              <a:rPr lang="ru-RU" smtClean="0"/>
              <a:pPr/>
              <a:t>1</a:t>
            </a:fld>
            <a:endParaRPr lang="ru-RU"/>
          </a:p>
        </p:txBody>
      </p:sp>
    </p:spTree>
    <p:extLst>
      <p:ext uri="{BB962C8B-B14F-4D97-AF65-F5344CB8AC3E}">
        <p14:creationId xmlns:p14="http://schemas.microsoft.com/office/powerpoint/2010/main" val="1537042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00B4A7-A569-0A31-8FE6-764564DDE92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B27BE84-F7C8-510E-3339-06BC09D2EC7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C0D8A5E-3CF4-F6BD-1BFD-9F88804A493D}"/>
              </a:ext>
            </a:extLst>
          </p:cNvPr>
          <p:cNvSpPr>
            <a:spLocks noGrp="1"/>
          </p:cNvSpPr>
          <p:nvPr>
            <p:ph type="body" idx="1"/>
          </p:nvPr>
        </p:nvSpPr>
        <p:spPr/>
        <p:txBody>
          <a:bodyPr/>
          <a:lstStyle/>
          <a:p>
            <a:pPr fontAlgn="base"/>
            <a:r>
              <a:rPr lang="en-US" altLang="zh-CN" sz="2835" b="0" i="0" kern="1200" dirty="0">
                <a:solidFill>
                  <a:schemeClr val="tx1"/>
                </a:solidFill>
                <a:effectLst/>
                <a:latin typeface="+mn-lt"/>
                <a:ea typeface="+mn-ea"/>
                <a:cs typeface="+mn-cs"/>
              </a:rPr>
              <a:t>For PID Driver, is</a:t>
            </a:r>
          </a:p>
          <a:p>
            <a:pPr fontAlgn="base"/>
            <a:r>
              <a:rPr lang="en-US" altLang="zh-CN" sz="2835" b="0" i="0" kern="1200" dirty="0">
                <a:solidFill>
                  <a:schemeClr val="tx1"/>
                </a:solidFill>
                <a:effectLst/>
                <a:latin typeface="+mn-lt"/>
                <a:ea typeface="+mn-ea"/>
                <a:cs typeface="+mn-cs"/>
              </a:rPr>
              <a:t>Eyes on the lane, hands on the wheel.</a:t>
            </a:r>
          </a:p>
          <a:p>
            <a:pPr fontAlgn="base"/>
            <a:r>
              <a:rPr lang="en-US" altLang="zh-CN" sz="2835" b="0" i="0" kern="1200" dirty="0">
                <a:solidFill>
                  <a:schemeClr val="tx1"/>
                </a:solidFill>
                <a:effectLst/>
                <a:latin typeface="+mn-lt"/>
                <a:ea typeface="+mn-ea"/>
                <a:cs typeface="+mn-cs"/>
              </a:rPr>
              <a:t>It is Late, reactive, always chasing error.</a:t>
            </a:r>
          </a:p>
          <a:p>
            <a:pPr fontAlgn="base"/>
            <a:r>
              <a:rPr lang="en-US" altLang="zh-CN" sz="2835" b="0" i="0" kern="1200" dirty="0">
                <a:solidFill>
                  <a:schemeClr val="tx1"/>
                </a:solidFill>
                <a:effectLst/>
                <a:latin typeface="+mn-lt"/>
                <a:ea typeface="+mn-ea"/>
                <a:cs typeface="+mn-cs"/>
              </a:rPr>
              <a:t>In my Simulation, I use ESO Driver</a:t>
            </a:r>
          </a:p>
          <a:p>
            <a:pPr fontAlgn="base"/>
            <a:r>
              <a:rPr lang="en-US" altLang="zh-CN" sz="2835" b="0" i="0" kern="1200" dirty="0">
                <a:solidFill>
                  <a:schemeClr val="tx1"/>
                </a:solidFill>
                <a:effectLst/>
                <a:latin typeface="+mn-lt"/>
                <a:ea typeface="+mn-ea"/>
                <a:cs typeface="+mn-cs"/>
              </a:rPr>
              <a:t>Like Eyes on the lane, brain on the car, senses the wind, reads the map.</a:t>
            </a:r>
          </a:p>
          <a:p>
            <a:pPr fontAlgn="base"/>
            <a:r>
              <a:rPr lang="en-US" altLang="zh-CN" sz="2835" b="0" i="0" kern="1200" dirty="0">
                <a:solidFill>
                  <a:schemeClr val="tx1"/>
                </a:solidFill>
                <a:effectLst/>
                <a:latin typeface="+mn-lt"/>
                <a:ea typeface="+mn-ea"/>
                <a:cs typeface="+mn-cs"/>
              </a:rPr>
              <a:t>Early, predictive, error never born.</a:t>
            </a:r>
          </a:p>
          <a:p>
            <a:pPr marL="0" marR="0" lvl="0" indent="0" algn="l" defTabSz="2159821" rtl="0" eaLnBrk="1" fontAlgn="base" latinLnBrk="0" hangingPunct="1">
              <a:lnSpc>
                <a:spcPct val="100000"/>
              </a:lnSpc>
              <a:spcBef>
                <a:spcPts val="0"/>
              </a:spcBef>
              <a:spcAft>
                <a:spcPts val="0"/>
              </a:spcAft>
              <a:buClrTx/>
              <a:buSzTx/>
              <a:buFontTx/>
              <a:buNone/>
              <a:tabLst/>
              <a:defRPr/>
            </a:pPr>
            <a:r>
              <a:rPr lang="en-US" altLang="zh-CN" sz="2835" b="0" i="0" kern="1200" dirty="0">
                <a:solidFill>
                  <a:schemeClr val="tx1"/>
                </a:solidFill>
                <a:effectLst/>
                <a:latin typeface="+mn-lt"/>
                <a:ea typeface="+mn-ea"/>
                <a:cs typeface="+mn-cs"/>
              </a:rPr>
              <a:t>So the </a:t>
            </a:r>
            <a:r>
              <a:rPr lang="en-US" altLang="zh-CN" sz="3200" b="1" dirty="0" err="1"/>
              <a:t>ESO:Control</a:t>
            </a:r>
            <a:r>
              <a:rPr lang="en-US" altLang="zh-CN" sz="3200" b="1" dirty="0"/>
              <a:t> = Model Prediction + Error Response + Perturbation Compensation</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They are similar but not same</a:t>
            </a:r>
          </a:p>
          <a:p>
            <a:pPr fontAlgn="base"/>
            <a:r>
              <a:rPr lang="en-US" altLang="zh-CN" dirty="0">
                <a:effectLst/>
              </a:rPr>
              <a:t>The key point in mathematics is the introduction of </a:t>
            </a:r>
            <a:r>
              <a:rPr lang="en-US" altLang="zh-CN" sz="3200" b="1" dirty="0"/>
              <a:t>High-Gain Observer</a:t>
            </a:r>
            <a:r>
              <a:rPr lang="en-US" altLang="zh-CN" dirty="0">
                <a:effectLst/>
              </a:rPr>
              <a:t>, while in control is the introduction of a </a:t>
            </a:r>
            <a:r>
              <a:rPr lang="en-US" altLang="zh-CN" sz="3200" b="1" dirty="0"/>
              <a:t>Triple Control Law</a:t>
            </a:r>
            <a:r>
              <a:rPr lang="en-US" altLang="zh-CN" dirty="0">
                <a:effectLst/>
              </a:rPr>
              <a:t>, which allows us to face uncertainty and disturbances.</a:t>
            </a:r>
            <a:endParaRPr lang="en-US" altLang="zh-CN" sz="2835" b="0" i="0" kern="1200" dirty="0">
              <a:solidFill>
                <a:schemeClr val="tx1"/>
              </a:solidFill>
              <a:effectLst/>
              <a:latin typeface="+mn-lt"/>
              <a:ea typeface="+mn-ea"/>
              <a:cs typeface="+mn-cs"/>
            </a:endParaRPr>
          </a:p>
          <a:p>
            <a:endParaRPr lang="ru-RU" dirty="0"/>
          </a:p>
        </p:txBody>
      </p:sp>
      <p:sp>
        <p:nvSpPr>
          <p:cNvPr id="4" name="Номер слайда 3">
            <a:extLst>
              <a:ext uri="{FF2B5EF4-FFF2-40B4-BE49-F238E27FC236}">
                <a16:creationId xmlns:a16="http://schemas.microsoft.com/office/drawing/2014/main" id="{4113987E-912B-0CEA-2EB4-9E64D7E93000}"/>
              </a:ext>
            </a:extLst>
          </p:cNvPr>
          <p:cNvSpPr>
            <a:spLocks noGrp="1"/>
          </p:cNvSpPr>
          <p:nvPr>
            <p:ph type="sldNum" sz="quarter" idx="10"/>
          </p:nvPr>
        </p:nvSpPr>
        <p:spPr/>
        <p:txBody>
          <a:bodyPr/>
          <a:lstStyle/>
          <a:p>
            <a:fld id="{2DEF754F-9776-442C-8550-D7DB9C698B78}" type="slidenum">
              <a:rPr lang="ru-RU" smtClean="0"/>
              <a:pPr/>
              <a:t>10</a:t>
            </a:fld>
            <a:endParaRPr lang="ru-RU"/>
          </a:p>
        </p:txBody>
      </p:sp>
    </p:spTree>
    <p:extLst>
      <p:ext uri="{BB962C8B-B14F-4D97-AF65-F5344CB8AC3E}">
        <p14:creationId xmlns:p14="http://schemas.microsoft.com/office/powerpoint/2010/main" val="2146488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D62C0-B5C4-A584-8344-E184B2CC0B02}"/>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0399F3E-D62F-E3B0-BCB4-8D32776B4AB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DC1D98B-7754-6604-0721-8BCF312BC242}"/>
              </a:ext>
            </a:extLst>
          </p:cNvPr>
          <p:cNvSpPr>
            <a:spLocks noGrp="1"/>
          </p:cNvSpPr>
          <p:nvPr>
            <p:ph type="body" idx="1"/>
          </p:nvPr>
        </p:nvSpPr>
        <p:spPr/>
        <p:txBody>
          <a:bodyPr/>
          <a:lstStyle/>
          <a:p>
            <a:r>
              <a:rPr lang="en-US" dirty="0"/>
              <a:t>Here comes the lo Logic chain:. We introduce a three-part solution: an Extended State Observer that estimates not just errors but also their causes (disturbances and modeling errors), </a:t>
            </a:r>
          </a:p>
          <a:p>
            <a:r>
              <a:rPr lang="en-US" dirty="0"/>
              <a:t>a triple control law combining prediction, reaction, and active compensation, and anti-chattering design for smooth operation. This transforms control from "fix after broken" to "prevent before breaking," </a:t>
            </a:r>
          </a:p>
          <a:p>
            <a:r>
              <a:rPr lang="en-US" dirty="0"/>
              <a:t>achieving high tracking </a:t>
            </a:r>
            <a:r>
              <a:rPr lang="en-US" dirty="0" err="1"/>
              <a:t>accuracy.Although</a:t>
            </a:r>
            <a:r>
              <a:rPr lang="en-US" dirty="0"/>
              <a:t> it was not accurate enough</a:t>
            </a:r>
            <a:endParaRPr lang="ru-RU" dirty="0"/>
          </a:p>
        </p:txBody>
      </p:sp>
      <p:sp>
        <p:nvSpPr>
          <p:cNvPr id="4" name="Номер слайда 3">
            <a:extLst>
              <a:ext uri="{FF2B5EF4-FFF2-40B4-BE49-F238E27FC236}">
                <a16:creationId xmlns:a16="http://schemas.microsoft.com/office/drawing/2014/main" id="{B61E04EC-E203-8CA7-8239-74F55602D8D2}"/>
              </a:ext>
            </a:extLst>
          </p:cNvPr>
          <p:cNvSpPr>
            <a:spLocks noGrp="1"/>
          </p:cNvSpPr>
          <p:nvPr>
            <p:ph type="sldNum" sz="quarter" idx="10"/>
          </p:nvPr>
        </p:nvSpPr>
        <p:spPr/>
        <p:txBody>
          <a:bodyPr/>
          <a:lstStyle/>
          <a:p>
            <a:fld id="{2DEF754F-9776-442C-8550-D7DB9C698B78}" type="slidenum">
              <a:rPr lang="ru-RU" smtClean="0"/>
              <a:pPr/>
              <a:t>11</a:t>
            </a:fld>
            <a:endParaRPr lang="ru-RU"/>
          </a:p>
        </p:txBody>
      </p:sp>
    </p:spTree>
    <p:extLst>
      <p:ext uri="{BB962C8B-B14F-4D97-AF65-F5344CB8AC3E}">
        <p14:creationId xmlns:p14="http://schemas.microsoft.com/office/powerpoint/2010/main" val="299071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75D61-9C2B-B031-EB58-A617316C390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0B51B231-B669-2C0C-35EC-FEA0C0A0942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88398502-5A27-0C60-1B5F-4931FDFC7410}"/>
              </a:ext>
            </a:extLst>
          </p:cNvPr>
          <p:cNvSpPr>
            <a:spLocks noGrp="1"/>
          </p:cNvSpPr>
          <p:nvPr>
            <p:ph type="body" idx="1"/>
          </p:nvPr>
        </p:nvSpPr>
        <p:spPr/>
        <p:txBody>
          <a:bodyPr/>
          <a:lstStyle/>
          <a:p>
            <a:r>
              <a:rPr lang="en-US" dirty="0"/>
              <a:t>Here comes when I finish the HIGH-Gain Observer with correct parameter </a:t>
            </a:r>
            <a:r>
              <a:rPr lang="en-US" dirty="0" err="1"/>
              <a:t>kappa:I</a:t>
            </a:r>
            <a:r>
              <a:rPr lang="en-US" dirty="0"/>
              <a:t> use 6</a:t>
            </a:r>
            <a:endParaRPr lang="ru-RU" dirty="0"/>
          </a:p>
        </p:txBody>
      </p:sp>
      <p:sp>
        <p:nvSpPr>
          <p:cNvPr id="4" name="Номер слайда 3">
            <a:extLst>
              <a:ext uri="{FF2B5EF4-FFF2-40B4-BE49-F238E27FC236}">
                <a16:creationId xmlns:a16="http://schemas.microsoft.com/office/drawing/2014/main" id="{AD1C5D80-4291-052C-469F-8D5288A9A4CF}"/>
              </a:ext>
            </a:extLst>
          </p:cNvPr>
          <p:cNvSpPr>
            <a:spLocks noGrp="1"/>
          </p:cNvSpPr>
          <p:nvPr>
            <p:ph type="sldNum" sz="quarter" idx="10"/>
          </p:nvPr>
        </p:nvSpPr>
        <p:spPr/>
        <p:txBody>
          <a:bodyPr/>
          <a:lstStyle/>
          <a:p>
            <a:fld id="{2DEF754F-9776-442C-8550-D7DB9C698B78}" type="slidenum">
              <a:rPr lang="ru-RU" smtClean="0"/>
              <a:pPr/>
              <a:t>12</a:t>
            </a:fld>
            <a:endParaRPr lang="ru-RU"/>
          </a:p>
        </p:txBody>
      </p:sp>
    </p:spTree>
    <p:extLst>
      <p:ext uri="{BB962C8B-B14F-4D97-AF65-F5344CB8AC3E}">
        <p14:creationId xmlns:p14="http://schemas.microsoft.com/office/powerpoint/2010/main" val="4043244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5D06-0B31-1113-6866-09E22541A0C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0DDB8CE-F95F-957B-587A-37B9F851B0AC}"/>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27A998DF-FEA7-0E15-6111-51114CCB7951}"/>
              </a:ext>
            </a:extLst>
          </p:cNvPr>
          <p:cNvSpPr>
            <a:spLocks noGrp="1"/>
          </p:cNvSpPr>
          <p:nvPr>
            <p:ph type="body" idx="1"/>
          </p:nvPr>
        </p:nvSpPr>
        <p:spPr/>
        <p:txBody>
          <a:bodyPr/>
          <a:lstStyle/>
          <a:p>
            <a:r>
              <a:rPr lang="en-US" dirty="0"/>
              <a:t>Here comes the result video</a:t>
            </a:r>
            <a:endParaRPr lang="ru-RU" dirty="0"/>
          </a:p>
        </p:txBody>
      </p:sp>
      <p:sp>
        <p:nvSpPr>
          <p:cNvPr id="4" name="Номер слайда 3">
            <a:extLst>
              <a:ext uri="{FF2B5EF4-FFF2-40B4-BE49-F238E27FC236}">
                <a16:creationId xmlns:a16="http://schemas.microsoft.com/office/drawing/2014/main" id="{13144B9D-044B-95AF-BFE6-AA064A6FD2AA}"/>
              </a:ext>
            </a:extLst>
          </p:cNvPr>
          <p:cNvSpPr>
            <a:spLocks noGrp="1"/>
          </p:cNvSpPr>
          <p:nvPr>
            <p:ph type="sldNum" sz="quarter" idx="10"/>
          </p:nvPr>
        </p:nvSpPr>
        <p:spPr/>
        <p:txBody>
          <a:bodyPr/>
          <a:lstStyle/>
          <a:p>
            <a:fld id="{2DEF754F-9776-442C-8550-D7DB9C698B78}" type="slidenum">
              <a:rPr lang="ru-RU" smtClean="0"/>
              <a:pPr/>
              <a:t>13</a:t>
            </a:fld>
            <a:endParaRPr lang="ru-RU"/>
          </a:p>
        </p:txBody>
      </p:sp>
    </p:spTree>
    <p:extLst>
      <p:ext uri="{BB962C8B-B14F-4D97-AF65-F5344CB8AC3E}">
        <p14:creationId xmlns:p14="http://schemas.microsoft.com/office/powerpoint/2010/main" val="283591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EEB32-C174-7AD3-232A-60512C21DB0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2BA9717A-84C1-D987-8360-E083FFD5431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7C7BE44-969D-6776-2120-09C2624727DD}"/>
              </a:ext>
            </a:extLst>
          </p:cNvPr>
          <p:cNvSpPr>
            <a:spLocks noGrp="1"/>
          </p:cNvSpPr>
          <p:nvPr>
            <p:ph type="body" idx="1"/>
          </p:nvPr>
        </p:nvSpPr>
        <p:spPr/>
        <p:txBody>
          <a:bodyPr/>
          <a:lstStyle/>
          <a:p>
            <a:r>
              <a:rPr lang="en-US" dirty="0"/>
              <a:t>Here comes the simulation result. It is about 0.11 rad </a:t>
            </a:r>
            <a:r>
              <a:rPr lang="en-US" altLang="zh-CN" sz="2835" b="1" i="0" kern="1200" dirty="0">
                <a:solidFill>
                  <a:schemeClr val="tx1"/>
                </a:solidFill>
                <a:effectLst/>
                <a:latin typeface="+mn-lt"/>
                <a:ea typeface="+mn-ea"/>
                <a:cs typeface="+mn-cs"/>
              </a:rPr>
              <a:t>Root Mean Square Error about Tracking</a:t>
            </a:r>
            <a:r>
              <a:rPr lang="en-US" dirty="0"/>
              <a:t> and the max error is not greater than 0.2 rad</a:t>
            </a:r>
            <a:endParaRPr lang="ru-RU" dirty="0"/>
          </a:p>
        </p:txBody>
      </p:sp>
      <p:sp>
        <p:nvSpPr>
          <p:cNvPr id="4" name="Номер слайда 3">
            <a:extLst>
              <a:ext uri="{FF2B5EF4-FFF2-40B4-BE49-F238E27FC236}">
                <a16:creationId xmlns:a16="http://schemas.microsoft.com/office/drawing/2014/main" id="{DF7CA551-EDAE-20E2-65C1-C0E284A77731}"/>
              </a:ext>
            </a:extLst>
          </p:cNvPr>
          <p:cNvSpPr>
            <a:spLocks noGrp="1"/>
          </p:cNvSpPr>
          <p:nvPr>
            <p:ph type="sldNum" sz="quarter" idx="10"/>
          </p:nvPr>
        </p:nvSpPr>
        <p:spPr/>
        <p:txBody>
          <a:bodyPr/>
          <a:lstStyle/>
          <a:p>
            <a:fld id="{2DEF754F-9776-442C-8550-D7DB9C698B78}" type="slidenum">
              <a:rPr lang="ru-RU" smtClean="0"/>
              <a:pPr/>
              <a:t>14</a:t>
            </a:fld>
            <a:endParaRPr lang="ru-RU"/>
          </a:p>
        </p:txBody>
      </p:sp>
    </p:spTree>
    <p:extLst>
      <p:ext uri="{BB962C8B-B14F-4D97-AF65-F5344CB8AC3E}">
        <p14:creationId xmlns:p14="http://schemas.microsoft.com/office/powerpoint/2010/main" val="476117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162B3-F752-9510-AEEE-CE81E00C9A3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A059E12-F897-4A8C-A0FD-78CECDEE8AD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BE3DC88B-A2DC-0C2E-F9F8-A6661F1E440E}"/>
              </a:ext>
            </a:extLst>
          </p:cNvPr>
          <p:cNvSpPr>
            <a:spLocks noGrp="1"/>
          </p:cNvSpPr>
          <p:nvPr>
            <p:ph type="body" idx="1"/>
          </p:nvPr>
        </p:nvSpPr>
        <p:spPr/>
        <p:txBody>
          <a:bodyPr/>
          <a:lstStyle/>
          <a:p>
            <a:pPr fontAlgn="base"/>
            <a:r>
              <a:rPr lang="en-US" altLang="zh-CN" sz="2835" b="0" i="0" kern="1200" dirty="0">
                <a:solidFill>
                  <a:schemeClr val="tx1"/>
                </a:solidFill>
                <a:effectLst/>
                <a:latin typeface="+mn-lt"/>
                <a:ea typeface="+mn-ea"/>
                <a:cs typeface="+mn-cs"/>
              </a:rPr>
              <a:t>EN:</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“Implemented robust tracking control (eq. F-14, F-15).</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Skipped motor-current dynamics (eq. F-5, F-11).</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Control loop is open at the electrical side, so performance is limited.”</a:t>
            </a:r>
          </a:p>
          <a:p>
            <a:pPr fontAlgn="base"/>
            <a:r>
              <a:rPr lang="zh-CN" altLang="en-US" sz="2835" b="0" i="0" kern="1200" dirty="0">
                <a:solidFill>
                  <a:schemeClr val="tx1"/>
                </a:solidFill>
                <a:effectLst/>
                <a:latin typeface="+mn-lt"/>
                <a:ea typeface="+mn-ea"/>
                <a:cs typeface="+mn-cs"/>
              </a:rPr>
              <a:t>中文：</a:t>
            </a:r>
            <a:br>
              <a:rPr lang="zh-CN" altLang="en-US" sz="2835" b="0" i="0" kern="1200" dirty="0">
                <a:solidFill>
                  <a:schemeClr val="tx1"/>
                </a:solidFill>
                <a:effectLst/>
                <a:latin typeface="+mn-lt"/>
                <a:ea typeface="+mn-ea"/>
                <a:cs typeface="+mn-cs"/>
              </a:rPr>
            </a:br>
            <a:r>
              <a:rPr lang="zh-CN" altLang="en-US" sz="2835" b="0" i="0" kern="1200" dirty="0">
                <a:solidFill>
                  <a:schemeClr val="tx1"/>
                </a:solidFill>
                <a:effectLst/>
                <a:latin typeface="+mn-lt"/>
                <a:ea typeface="+mn-ea"/>
                <a:cs typeface="+mn-cs"/>
              </a:rPr>
              <a:t>“已完成鲁棒跟踪控制（</a:t>
            </a:r>
            <a:r>
              <a:rPr lang="en-US" altLang="zh-CN" sz="2835" b="0" i="0" kern="1200" dirty="0">
                <a:solidFill>
                  <a:schemeClr val="tx1"/>
                </a:solidFill>
                <a:effectLst/>
                <a:latin typeface="+mn-lt"/>
                <a:ea typeface="+mn-ea"/>
                <a:cs typeface="+mn-cs"/>
              </a:rPr>
              <a:t>F-14, F-15</a:t>
            </a:r>
            <a:r>
              <a:rPr lang="zh-CN" altLang="en-US" sz="2835" b="0" i="0" kern="1200" dirty="0">
                <a:solidFill>
                  <a:schemeClr val="tx1"/>
                </a:solidFill>
                <a:effectLst/>
                <a:latin typeface="+mn-lt"/>
                <a:ea typeface="+mn-ea"/>
                <a:cs typeface="+mn-cs"/>
              </a:rPr>
              <a:t>）。</a:t>
            </a:r>
            <a:br>
              <a:rPr lang="zh-CN" altLang="en-US" sz="2835" b="0" i="0" kern="1200" dirty="0">
                <a:solidFill>
                  <a:schemeClr val="tx1"/>
                </a:solidFill>
                <a:effectLst/>
                <a:latin typeface="+mn-lt"/>
                <a:ea typeface="+mn-ea"/>
                <a:cs typeface="+mn-cs"/>
              </a:rPr>
            </a:br>
            <a:r>
              <a:rPr lang="zh-CN" altLang="en-US" sz="2835" b="0" i="0" kern="1200" dirty="0">
                <a:solidFill>
                  <a:schemeClr val="tx1"/>
                </a:solidFill>
                <a:effectLst/>
                <a:latin typeface="+mn-lt"/>
                <a:ea typeface="+mn-ea"/>
                <a:cs typeface="+mn-cs"/>
              </a:rPr>
              <a:t>未实现电机电流动力学（</a:t>
            </a:r>
            <a:r>
              <a:rPr lang="en-US" altLang="zh-CN" sz="2835" b="0" i="0" kern="1200" dirty="0">
                <a:solidFill>
                  <a:schemeClr val="tx1"/>
                </a:solidFill>
                <a:effectLst/>
                <a:latin typeface="+mn-lt"/>
                <a:ea typeface="+mn-ea"/>
                <a:cs typeface="+mn-cs"/>
              </a:rPr>
              <a:t>F-5, F-11</a:t>
            </a:r>
            <a:r>
              <a:rPr lang="zh-CN" altLang="en-US" sz="2835" b="0" i="0" kern="1200" dirty="0">
                <a:solidFill>
                  <a:schemeClr val="tx1"/>
                </a:solidFill>
                <a:effectLst/>
                <a:latin typeface="+mn-lt"/>
                <a:ea typeface="+mn-ea"/>
                <a:cs typeface="+mn-cs"/>
              </a:rPr>
              <a:t>）。</a:t>
            </a:r>
            <a:br>
              <a:rPr lang="zh-CN" altLang="en-US" sz="2835" b="0" i="0" kern="1200" dirty="0">
                <a:solidFill>
                  <a:schemeClr val="tx1"/>
                </a:solidFill>
                <a:effectLst/>
                <a:latin typeface="+mn-lt"/>
                <a:ea typeface="+mn-ea"/>
                <a:cs typeface="+mn-cs"/>
              </a:rPr>
            </a:br>
            <a:r>
              <a:rPr lang="zh-CN" altLang="en-US" sz="2835" b="0" i="0" kern="1200" dirty="0">
                <a:solidFill>
                  <a:schemeClr val="tx1"/>
                </a:solidFill>
                <a:effectLst/>
                <a:latin typeface="+mn-lt"/>
                <a:ea typeface="+mn-ea"/>
                <a:cs typeface="+mn-cs"/>
              </a:rPr>
              <a:t>电气侧环路开放，性能受限。</a:t>
            </a:r>
          </a:p>
          <a:p>
            <a:endParaRPr lang="ru-RU" dirty="0"/>
          </a:p>
        </p:txBody>
      </p:sp>
      <p:sp>
        <p:nvSpPr>
          <p:cNvPr id="4" name="Номер слайда 3">
            <a:extLst>
              <a:ext uri="{FF2B5EF4-FFF2-40B4-BE49-F238E27FC236}">
                <a16:creationId xmlns:a16="http://schemas.microsoft.com/office/drawing/2014/main" id="{8965D411-71EF-807E-F67B-062A3045938F}"/>
              </a:ext>
            </a:extLst>
          </p:cNvPr>
          <p:cNvSpPr>
            <a:spLocks noGrp="1"/>
          </p:cNvSpPr>
          <p:nvPr>
            <p:ph type="sldNum" sz="quarter" idx="10"/>
          </p:nvPr>
        </p:nvSpPr>
        <p:spPr/>
        <p:txBody>
          <a:bodyPr/>
          <a:lstStyle/>
          <a:p>
            <a:fld id="{2DEF754F-9776-442C-8550-D7DB9C698B78}" type="slidenum">
              <a:rPr lang="ru-RU" smtClean="0"/>
              <a:pPr/>
              <a:t>15</a:t>
            </a:fld>
            <a:endParaRPr lang="ru-RU"/>
          </a:p>
        </p:txBody>
      </p:sp>
    </p:spTree>
    <p:extLst>
      <p:ext uri="{BB962C8B-B14F-4D97-AF65-F5344CB8AC3E}">
        <p14:creationId xmlns:p14="http://schemas.microsoft.com/office/powerpoint/2010/main" val="3963223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84BB91-9BE3-AD0D-E586-43C94138671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68A12F5-D911-EAAB-4FB7-C529AC7E80F7}"/>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F6518143-A4D7-302D-0AAE-4776C9441C14}"/>
              </a:ext>
            </a:extLst>
          </p:cNvPr>
          <p:cNvSpPr>
            <a:spLocks noGrp="1"/>
          </p:cNvSpPr>
          <p:nvPr>
            <p:ph type="body" idx="1"/>
          </p:nvPr>
        </p:nvSpPr>
        <p:spPr/>
        <p:txBody>
          <a:bodyPr/>
          <a:lstStyle/>
          <a:p>
            <a:r>
              <a:rPr lang="en-US" dirty="0"/>
              <a:t>Thanks Professor </a:t>
            </a:r>
            <a:r>
              <a:rPr lang="en-US" dirty="0" err="1"/>
              <a:t>borisov’s</a:t>
            </a:r>
            <a:r>
              <a:rPr lang="en-US" dirty="0"/>
              <a:t> </a:t>
            </a:r>
            <a:r>
              <a:rPr lang="en-US" dirty="0" err="1"/>
              <a:t>help.Here</a:t>
            </a:r>
            <a:r>
              <a:rPr lang="en-US" dirty="0"/>
              <a:t> comes the reference of the paper </a:t>
            </a:r>
            <a:r>
              <a:rPr lang="en-US" altLang="zh-CN" dirty="0">
                <a:effectLst/>
              </a:rPr>
              <a:t>I tried to reproduce the content of this article with some simple changes</a:t>
            </a:r>
            <a:endParaRPr lang="ru-RU" dirty="0"/>
          </a:p>
        </p:txBody>
      </p:sp>
      <p:sp>
        <p:nvSpPr>
          <p:cNvPr id="4" name="Номер слайда 3">
            <a:extLst>
              <a:ext uri="{FF2B5EF4-FFF2-40B4-BE49-F238E27FC236}">
                <a16:creationId xmlns:a16="http://schemas.microsoft.com/office/drawing/2014/main" id="{2E8929CC-CCEC-C8B0-6908-8648827DD347}"/>
              </a:ext>
            </a:extLst>
          </p:cNvPr>
          <p:cNvSpPr>
            <a:spLocks noGrp="1"/>
          </p:cNvSpPr>
          <p:nvPr>
            <p:ph type="sldNum" sz="quarter" idx="10"/>
          </p:nvPr>
        </p:nvSpPr>
        <p:spPr/>
        <p:txBody>
          <a:bodyPr/>
          <a:lstStyle/>
          <a:p>
            <a:fld id="{2DEF754F-9776-442C-8550-D7DB9C698B78}" type="slidenum">
              <a:rPr lang="ru-RU" smtClean="0"/>
              <a:pPr/>
              <a:t>16</a:t>
            </a:fld>
            <a:endParaRPr lang="ru-RU"/>
          </a:p>
        </p:txBody>
      </p:sp>
    </p:spTree>
    <p:extLst>
      <p:ext uri="{BB962C8B-B14F-4D97-AF65-F5344CB8AC3E}">
        <p14:creationId xmlns:p14="http://schemas.microsoft.com/office/powerpoint/2010/main" val="10297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lvl="0"/>
            <a:r>
              <a:rPr lang="en-US" sz="2835" kern="1200" dirty="0">
                <a:solidFill>
                  <a:schemeClr val="tx1"/>
                </a:solidFill>
                <a:effectLst/>
                <a:latin typeface="+mn-lt"/>
                <a:ea typeface="+mn-ea"/>
                <a:cs typeface="+mn-cs"/>
              </a:rPr>
              <a:t>Thanks for you listening</a:t>
            </a:r>
            <a:endParaRPr lang="ru-RU" sz="2835" kern="1200" dirty="0">
              <a:solidFill>
                <a:schemeClr val="tx1"/>
              </a:solidFill>
              <a:effectLst/>
              <a:latin typeface="+mn-lt"/>
              <a:ea typeface="+mn-ea"/>
              <a:cs typeface="+mn-cs"/>
            </a:endParaRPr>
          </a:p>
        </p:txBody>
      </p:sp>
      <p:sp>
        <p:nvSpPr>
          <p:cNvPr id="4" name="Номер слайда 3"/>
          <p:cNvSpPr>
            <a:spLocks noGrp="1"/>
          </p:cNvSpPr>
          <p:nvPr>
            <p:ph type="sldNum" sz="quarter" idx="10"/>
          </p:nvPr>
        </p:nvSpPr>
        <p:spPr/>
        <p:txBody>
          <a:bodyPr/>
          <a:lstStyle/>
          <a:p>
            <a:fld id="{2DEF754F-9776-442C-8550-D7DB9C698B78}" type="slidenum">
              <a:rPr lang="ru-RU" smtClean="0"/>
              <a:pPr/>
              <a:t>17</a:t>
            </a:fld>
            <a:endParaRPr lang="ru-RU"/>
          </a:p>
        </p:txBody>
      </p:sp>
    </p:spTree>
    <p:extLst>
      <p:ext uri="{BB962C8B-B14F-4D97-AF65-F5344CB8AC3E}">
        <p14:creationId xmlns:p14="http://schemas.microsoft.com/office/powerpoint/2010/main" val="84150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ltLang="zh-CN" dirty="0">
                <a:effectLst/>
              </a:rPr>
              <a:t>Here is the table of contents. I will focus on the robust model, roughly introduce the other two models, and give their simulation effects and mathematical explanations.</a:t>
            </a:r>
            <a:endParaRPr lang="ru-RU" dirty="0"/>
          </a:p>
        </p:txBody>
      </p:sp>
      <p:sp>
        <p:nvSpPr>
          <p:cNvPr id="4" name="Номер слайда 3"/>
          <p:cNvSpPr>
            <a:spLocks noGrp="1"/>
          </p:cNvSpPr>
          <p:nvPr>
            <p:ph type="sldNum" sz="quarter" idx="10"/>
          </p:nvPr>
        </p:nvSpPr>
        <p:spPr/>
        <p:txBody>
          <a:bodyPr/>
          <a:lstStyle/>
          <a:p>
            <a:fld id="{2DEF754F-9776-442C-8550-D7DB9C698B78}" type="slidenum">
              <a:rPr lang="ru-RU" smtClean="0"/>
              <a:pPr/>
              <a:t>2</a:t>
            </a:fld>
            <a:endParaRPr lang="ru-RU"/>
          </a:p>
        </p:txBody>
      </p:sp>
    </p:spTree>
    <p:extLst>
      <p:ext uri="{BB962C8B-B14F-4D97-AF65-F5344CB8AC3E}">
        <p14:creationId xmlns:p14="http://schemas.microsoft.com/office/powerpoint/2010/main" val="247781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DEF754F-9776-442C-8550-D7DB9C698B78}" type="slidenum">
              <a:rPr lang="ru-RU" smtClean="0"/>
              <a:pPr/>
              <a:t>3</a:t>
            </a:fld>
            <a:endParaRPr lang="ru-RU"/>
          </a:p>
        </p:txBody>
      </p:sp>
    </p:spTree>
    <p:extLst>
      <p:ext uri="{BB962C8B-B14F-4D97-AF65-F5344CB8AC3E}">
        <p14:creationId xmlns:p14="http://schemas.microsoft.com/office/powerpoint/2010/main" val="2390400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marR="0" lvl="0" indent="0" algn="l" defTabSz="2159821" rtl="0" eaLnBrk="1" fontAlgn="auto" latinLnBrk="0" hangingPunct="1">
              <a:lnSpc>
                <a:spcPct val="100000"/>
              </a:lnSpc>
              <a:spcBef>
                <a:spcPts val="0"/>
              </a:spcBef>
              <a:spcAft>
                <a:spcPts val="0"/>
              </a:spcAft>
              <a:buClrTx/>
              <a:buSzTx/>
              <a:buFontTx/>
              <a:buNone/>
              <a:tabLst/>
              <a:defRPr/>
            </a:pPr>
            <a:r>
              <a:rPr lang="en-US" altLang="zh-CN" sz="2835" b="0" i="0" kern="1200" dirty="0">
                <a:solidFill>
                  <a:schemeClr val="tx1"/>
                </a:solidFill>
                <a:effectLst/>
                <a:latin typeface="+mn-lt"/>
                <a:ea typeface="+mn-ea"/>
                <a:cs typeface="+mn-cs"/>
              </a:rPr>
              <a:t>Basic: assumes full knowledge—exact M(q), C(q, q̇), G(q), B, </a:t>
            </a:r>
            <a:r>
              <a:rPr lang="en-US" altLang="zh-CN" sz="2835" b="0" i="0" kern="1200" dirty="0" err="1">
                <a:solidFill>
                  <a:schemeClr val="tx1"/>
                </a:solidFill>
                <a:effectLst/>
                <a:latin typeface="+mn-lt"/>
                <a:ea typeface="+mn-ea"/>
                <a:cs typeface="+mn-cs"/>
              </a:rPr>
              <a:t>F_c</a:t>
            </a:r>
            <a:r>
              <a:rPr lang="en-US" altLang="zh-CN" sz="2835" b="0" i="0" kern="1200" dirty="0">
                <a:solidFill>
                  <a:schemeClr val="tx1"/>
                </a:solidFill>
                <a:effectLst/>
                <a:latin typeface="+mn-lt"/>
                <a:ea typeface="+mn-ea"/>
                <a:cs typeface="+mn-cs"/>
              </a:rPr>
              <a:t>—so the error dynamics </a:t>
            </a:r>
            <a:r>
              <a:rPr lang="el-GR" altLang="zh-CN" sz="2835" b="0" i="0" kern="1200" dirty="0">
                <a:solidFill>
                  <a:schemeClr val="tx1"/>
                </a:solidFill>
                <a:effectLst/>
                <a:latin typeface="+mn-lt"/>
                <a:ea typeface="+mn-ea"/>
                <a:cs typeface="+mn-cs"/>
              </a:rPr>
              <a:t>ξ̈+</a:t>
            </a:r>
            <a:r>
              <a:rPr lang="en-US" altLang="zh-CN" sz="2835" b="0" i="0" kern="1200" dirty="0" err="1">
                <a:solidFill>
                  <a:schemeClr val="tx1"/>
                </a:solidFill>
                <a:effectLst/>
                <a:latin typeface="+mn-lt"/>
                <a:ea typeface="+mn-ea"/>
                <a:cs typeface="+mn-cs"/>
              </a:rPr>
              <a:t>Kd</a:t>
            </a:r>
            <a:r>
              <a:rPr lang="en-US" altLang="zh-CN" sz="2835" b="0" i="0" kern="1200" dirty="0">
                <a:solidFill>
                  <a:schemeClr val="tx1"/>
                </a:solidFill>
                <a:effectLst/>
                <a:latin typeface="+mn-lt"/>
                <a:ea typeface="+mn-ea"/>
                <a:cs typeface="+mn-cs"/>
              </a:rPr>
              <a:t> </a:t>
            </a:r>
            <a:r>
              <a:rPr lang="el-GR" altLang="zh-CN" sz="2835" b="0" i="0" kern="1200" dirty="0">
                <a:solidFill>
                  <a:schemeClr val="tx1"/>
                </a:solidFill>
                <a:effectLst/>
                <a:latin typeface="+mn-lt"/>
                <a:ea typeface="+mn-ea"/>
                <a:cs typeface="+mn-cs"/>
              </a:rPr>
              <a:t>ξ̇+</a:t>
            </a:r>
            <a:r>
              <a:rPr lang="en-US" altLang="zh-CN" sz="2835" b="0" i="0" kern="1200" dirty="0" err="1">
                <a:solidFill>
                  <a:schemeClr val="tx1"/>
                </a:solidFill>
                <a:effectLst/>
                <a:latin typeface="+mn-lt"/>
                <a:ea typeface="+mn-ea"/>
                <a:cs typeface="+mn-cs"/>
              </a:rPr>
              <a:t>Kp</a:t>
            </a:r>
            <a:r>
              <a:rPr lang="en-US" altLang="zh-CN" sz="2835" b="0" i="0" kern="1200" dirty="0">
                <a:solidFill>
                  <a:schemeClr val="tx1"/>
                </a:solidFill>
                <a:effectLst/>
                <a:latin typeface="+mn-lt"/>
                <a:ea typeface="+mn-ea"/>
                <a:cs typeface="+mn-cs"/>
              </a:rPr>
              <a:t> </a:t>
            </a:r>
            <a:r>
              <a:rPr lang="el-GR" altLang="zh-CN" sz="2835" b="0" i="0" kern="1200" dirty="0">
                <a:solidFill>
                  <a:schemeClr val="tx1"/>
                </a:solidFill>
                <a:effectLst/>
                <a:latin typeface="+mn-lt"/>
                <a:ea typeface="+mn-ea"/>
                <a:cs typeface="+mn-cs"/>
              </a:rPr>
              <a:t>ξ = 0 </a:t>
            </a:r>
            <a:r>
              <a:rPr lang="en-US" altLang="zh-CN" sz="2835" b="0" i="0" kern="1200" dirty="0">
                <a:solidFill>
                  <a:schemeClr val="tx1"/>
                </a:solidFill>
                <a:effectLst/>
                <a:latin typeface="+mn-lt"/>
                <a:ea typeface="+mn-ea"/>
                <a:cs typeface="+mn-cs"/>
              </a:rPr>
              <a:t>is perfectly linear and critically damped; ideal conditions yield the benchmark RMSE.</a:t>
            </a:r>
            <a:br>
              <a:rPr lang="en-US" altLang="zh-CN" dirty="0"/>
            </a:br>
            <a:r>
              <a:rPr lang="en-US" altLang="zh-CN" sz="2835" b="0" i="0" kern="1200" dirty="0">
                <a:solidFill>
                  <a:schemeClr val="tx1"/>
                </a:solidFill>
                <a:effectLst/>
                <a:latin typeface="+mn-lt"/>
                <a:ea typeface="+mn-ea"/>
                <a:cs typeface="+mn-cs"/>
              </a:rPr>
              <a:t>Adaptive: only knows the regressor structure </a:t>
            </a:r>
            <a:r>
              <a:rPr lang="el-GR" altLang="zh-CN" sz="2835" b="0" i="0" kern="1200" dirty="0">
                <a:solidFill>
                  <a:schemeClr val="tx1"/>
                </a:solidFill>
                <a:effectLst/>
                <a:latin typeface="+mn-lt"/>
                <a:ea typeface="+mn-ea"/>
                <a:cs typeface="+mn-cs"/>
              </a:rPr>
              <a:t>φ(</a:t>
            </a:r>
            <a:r>
              <a:rPr lang="en-US" altLang="zh-CN" sz="2835" b="0" i="0" kern="1200" dirty="0" err="1">
                <a:solidFill>
                  <a:schemeClr val="tx1"/>
                </a:solidFill>
                <a:effectLst/>
                <a:latin typeface="+mn-lt"/>
                <a:ea typeface="+mn-ea"/>
                <a:cs typeface="+mn-cs"/>
              </a:rPr>
              <a:t>q,q̇,q</a:t>
            </a:r>
            <a:r>
              <a:rPr lang="en-US" altLang="zh-CN" sz="2835" b="0" i="0" kern="1200" dirty="0">
                <a:solidFill>
                  <a:schemeClr val="tx1"/>
                </a:solidFill>
                <a:effectLst/>
                <a:latin typeface="+mn-lt"/>
                <a:ea typeface="+mn-ea"/>
                <a:cs typeface="+mn-cs"/>
              </a:rPr>
              <a:t>̈); </a:t>
            </a:r>
            <a:r>
              <a:rPr lang="el-GR" altLang="zh-CN" sz="2835" b="0" i="0" kern="1200" dirty="0">
                <a:solidFill>
                  <a:schemeClr val="tx1"/>
                </a:solidFill>
                <a:effectLst/>
                <a:latin typeface="+mn-lt"/>
                <a:ea typeface="+mn-ea"/>
                <a:cs typeface="+mn-cs"/>
              </a:rPr>
              <a:t>θ </a:t>
            </a:r>
            <a:r>
              <a:rPr lang="en-US" altLang="zh-CN" sz="2835" b="0" i="0" kern="1200" dirty="0">
                <a:solidFill>
                  <a:schemeClr val="tx1"/>
                </a:solidFill>
                <a:effectLst/>
                <a:latin typeface="+mn-lt"/>
                <a:ea typeface="+mn-ea"/>
                <a:cs typeface="+mn-cs"/>
              </a:rPr>
              <a:t>is unknown and estimated online by GD/EKF/DREM, giving asymptotic tracking under persistent excitation.</a:t>
            </a:r>
            <a:br>
              <a:rPr lang="en-US" altLang="zh-CN" dirty="0"/>
            </a:br>
            <a:r>
              <a:rPr lang="en-US" altLang="zh-CN" sz="2835" b="0" i="0" kern="1200" dirty="0">
                <a:solidFill>
                  <a:schemeClr val="tx1"/>
                </a:solidFill>
                <a:effectLst/>
                <a:latin typeface="+mn-lt"/>
                <a:ea typeface="+mn-ea"/>
                <a:cs typeface="+mn-cs"/>
              </a:rPr>
              <a:t>Robust: treats model mismatch + disturbances as a lumped </a:t>
            </a:r>
            <a:r>
              <a:rPr lang="el-GR" altLang="zh-CN" sz="2835" b="0" i="0" kern="1200" dirty="0">
                <a:solidFill>
                  <a:schemeClr val="tx1"/>
                </a:solidFill>
                <a:effectLst/>
                <a:latin typeface="+mn-lt"/>
                <a:ea typeface="+mn-ea"/>
                <a:cs typeface="+mn-cs"/>
              </a:rPr>
              <a:t>σ; </a:t>
            </a:r>
            <a:r>
              <a:rPr lang="en-US" altLang="zh-CN" sz="2835" b="0" i="0" kern="1200" dirty="0">
                <a:solidFill>
                  <a:schemeClr val="tx1"/>
                </a:solidFill>
                <a:effectLst/>
                <a:latin typeface="+mn-lt"/>
                <a:ea typeface="+mn-ea"/>
                <a:cs typeface="+mn-cs"/>
              </a:rPr>
              <a:t>a high-gain EEO recovers </a:t>
            </a:r>
            <a:r>
              <a:rPr lang="el-GR" altLang="zh-CN" sz="2835" b="0" i="0" kern="1200" dirty="0">
                <a:solidFill>
                  <a:schemeClr val="tx1"/>
                </a:solidFill>
                <a:effectLst/>
                <a:latin typeface="+mn-lt"/>
                <a:ea typeface="+mn-ea"/>
                <a:cs typeface="+mn-cs"/>
              </a:rPr>
              <a:t>σ̂ </a:t>
            </a:r>
            <a:r>
              <a:rPr lang="en-US" altLang="zh-CN" sz="2835" b="0" i="0" kern="1200" dirty="0">
                <a:solidFill>
                  <a:schemeClr val="tx1"/>
                </a:solidFill>
                <a:effectLst/>
                <a:latin typeface="+mn-lt"/>
                <a:ea typeface="+mn-ea"/>
                <a:cs typeface="+mn-cs"/>
              </a:rPr>
              <a:t>to cancel it, guaranteeing practical stability without parameter convergence.</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For instance:</a:t>
            </a: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Basic = driving with a perfect map and no traffic—smooth, fast, zero detours.</a:t>
            </a:r>
            <a:br>
              <a:rPr lang="en-US" altLang="zh-CN" dirty="0"/>
            </a:br>
            <a:r>
              <a:rPr lang="en-US" altLang="zh-CN" sz="2835" b="0" i="0" kern="1200" dirty="0">
                <a:solidFill>
                  <a:schemeClr val="tx1"/>
                </a:solidFill>
                <a:effectLst/>
                <a:latin typeface="+mn-lt"/>
                <a:ea typeface="+mn-ea"/>
                <a:cs typeface="+mn-cs"/>
              </a:rPr>
              <a:t>Adaptive = using Google Maps that learns road conditions on-the-go—still gets you there even if the map is outdated.</a:t>
            </a:r>
            <a:br>
              <a:rPr lang="en-US" altLang="zh-CN" dirty="0"/>
            </a:br>
            <a:r>
              <a:rPr lang="en-US" altLang="zh-CN" sz="2835" b="0" i="0" kern="1200" dirty="0">
                <a:solidFill>
                  <a:schemeClr val="tx1"/>
                </a:solidFill>
                <a:effectLst/>
                <a:latin typeface="+mn-lt"/>
                <a:ea typeface="+mn-ea"/>
                <a:cs typeface="+mn-cs"/>
              </a:rPr>
              <a:t>Robust = off-road with big shock absorbers—doesn’t care where the potholes are, just keeps the ride steady.</a:t>
            </a:r>
            <a:br>
              <a:rPr lang="en-US" altLang="zh-CN" sz="2835" b="0" i="0" kern="1200" dirty="0">
                <a:solidFill>
                  <a:schemeClr val="tx1"/>
                </a:solidFill>
                <a:effectLst/>
                <a:latin typeface="+mn-lt"/>
                <a:ea typeface="+mn-ea"/>
                <a:cs typeface="+mn-cs"/>
              </a:rPr>
            </a:br>
            <a:br>
              <a:rPr lang="en-US" altLang="zh-CN" sz="2835" b="0" i="0" kern="1200" dirty="0">
                <a:solidFill>
                  <a:schemeClr val="tx1"/>
                </a:solidFill>
                <a:effectLst/>
                <a:latin typeface="+mn-lt"/>
                <a:ea typeface="+mn-ea"/>
                <a:cs typeface="+mn-cs"/>
              </a:rPr>
            </a:br>
            <a:r>
              <a:rPr lang="en-US" altLang="zh-CN" sz="2835" b="0" i="0" kern="1200" dirty="0">
                <a:solidFill>
                  <a:schemeClr val="tx1"/>
                </a:solidFill>
                <a:effectLst/>
                <a:latin typeface="+mn-lt"/>
                <a:ea typeface="+mn-ea"/>
                <a:cs typeface="+mn-cs"/>
              </a:rPr>
              <a:t>My object is to study these three model and simulate them.</a:t>
            </a:r>
          </a:p>
        </p:txBody>
      </p:sp>
      <p:sp>
        <p:nvSpPr>
          <p:cNvPr id="4" name="Номер слайда 3"/>
          <p:cNvSpPr>
            <a:spLocks noGrp="1"/>
          </p:cNvSpPr>
          <p:nvPr>
            <p:ph type="sldNum" sz="quarter" idx="10"/>
          </p:nvPr>
        </p:nvSpPr>
        <p:spPr/>
        <p:txBody>
          <a:bodyPr/>
          <a:lstStyle/>
          <a:p>
            <a:fld id="{2DEF754F-9776-442C-8550-D7DB9C698B78}" type="slidenum">
              <a:rPr lang="ru-RU" smtClean="0"/>
              <a:pPr/>
              <a:t>4</a:t>
            </a:fld>
            <a:endParaRPr lang="ru-RU"/>
          </a:p>
        </p:txBody>
      </p:sp>
    </p:spTree>
    <p:extLst>
      <p:ext uri="{BB962C8B-B14F-4D97-AF65-F5344CB8AC3E}">
        <p14:creationId xmlns:p14="http://schemas.microsoft.com/office/powerpoint/2010/main" val="2938379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AF371-ECCC-A34A-B292-6B6BECEBEC1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3BFD8FD9-F419-9AB1-988C-0B77E9CF7D5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08C4BAA-09CC-EBD9-3568-6DBDDFCE0CDA}"/>
              </a:ext>
            </a:extLst>
          </p:cNvPr>
          <p:cNvSpPr>
            <a:spLocks noGrp="1"/>
          </p:cNvSpPr>
          <p:nvPr>
            <p:ph type="body" idx="1"/>
          </p:nvPr>
        </p:nvSpPr>
        <p:spPr/>
        <p:txBody>
          <a:bodyPr/>
          <a:lstStyle/>
          <a:p>
            <a:pPr marL="0" marR="0" indent="0" algn="l" defTabSz="2159821" rtl="0" eaLnBrk="1" fontAlgn="auto" latinLnBrk="0" hangingPunct="1">
              <a:lnSpc>
                <a:spcPct val="100000"/>
              </a:lnSpc>
              <a:spcBef>
                <a:spcPts val="0"/>
              </a:spcBef>
              <a:spcAft>
                <a:spcPts val="0"/>
              </a:spcAft>
              <a:buClrTx/>
              <a:buSzTx/>
              <a:buFontTx/>
              <a:buNone/>
              <a:tabLst/>
              <a:defRPr/>
            </a:pPr>
            <a:r>
              <a:rPr lang="en-US" altLang="zh-CN" dirty="0">
                <a:effectLst/>
              </a:rPr>
              <a:t>This is the simulation result of the basic model. Since all conditions are known, the effect is very good, so it is ideal, and it is not so easy to use in practical applications.</a:t>
            </a:r>
            <a:endParaRPr lang="ru-RU" sz="2835" kern="1200" dirty="0">
              <a:solidFill>
                <a:schemeClr val="tx1"/>
              </a:solidFill>
              <a:effectLst/>
              <a:latin typeface="+mn-lt"/>
              <a:ea typeface="+mn-ea"/>
              <a:cs typeface="+mn-cs"/>
            </a:endParaRPr>
          </a:p>
        </p:txBody>
      </p:sp>
      <p:sp>
        <p:nvSpPr>
          <p:cNvPr id="4" name="Номер слайда 3">
            <a:extLst>
              <a:ext uri="{FF2B5EF4-FFF2-40B4-BE49-F238E27FC236}">
                <a16:creationId xmlns:a16="http://schemas.microsoft.com/office/drawing/2014/main" id="{2EB83F11-80BA-1EE5-5F95-87622388FF30}"/>
              </a:ext>
            </a:extLst>
          </p:cNvPr>
          <p:cNvSpPr>
            <a:spLocks noGrp="1"/>
          </p:cNvSpPr>
          <p:nvPr>
            <p:ph type="sldNum" sz="quarter" idx="10"/>
          </p:nvPr>
        </p:nvSpPr>
        <p:spPr/>
        <p:txBody>
          <a:bodyPr/>
          <a:lstStyle/>
          <a:p>
            <a:fld id="{2DEF754F-9776-442C-8550-D7DB9C698B78}" type="slidenum">
              <a:rPr lang="ru-RU" smtClean="0"/>
              <a:pPr/>
              <a:t>5</a:t>
            </a:fld>
            <a:endParaRPr lang="ru-RU"/>
          </a:p>
        </p:txBody>
      </p:sp>
    </p:spTree>
    <p:extLst>
      <p:ext uri="{BB962C8B-B14F-4D97-AF65-F5344CB8AC3E}">
        <p14:creationId xmlns:p14="http://schemas.microsoft.com/office/powerpoint/2010/main" val="2071753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E5250-B865-84A4-C4B3-B231026D2F6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1DEBB63-544A-5954-E8D9-F45AAD740B98}"/>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69387A55-3454-2556-01EB-D58C03B94E6E}"/>
              </a:ext>
            </a:extLst>
          </p:cNvPr>
          <p:cNvSpPr>
            <a:spLocks noGrp="1"/>
          </p:cNvSpPr>
          <p:nvPr>
            <p:ph type="body" idx="1"/>
          </p:nvPr>
        </p:nvSpPr>
        <p:spPr/>
        <p:txBody>
          <a:bodyPr/>
          <a:lstStyle/>
          <a:p>
            <a:pPr marL="0" marR="0" indent="0" algn="l" defTabSz="2159821" rtl="0" eaLnBrk="1" fontAlgn="auto" latinLnBrk="0" hangingPunct="1">
              <a:lnSpc>
                <a:spcPct val="100000"/>
              </a:lnSpc>
              <a:spcBef>
                <a:spcPts val="0"/>
              </a:spcBef>
              <a:spcAft>
                <a:spcPts val="0"/>
              </a:spcAft>
              <a:buClrTx/>
              <a:buSzTx/>
              <a:buFontTx/>
              <a:buNone/>
              <a:tabLst/>
              <a:defRPr/>
            </a:pPr>
            <a:r>
              <a:rPr lang="en-US" altLang="zh-CN" dirty="0">
                <a:effectLst/>
              </a:rPr>
              <a:t>This is an adaptive model. I only implemented a simple gradient descent method, using the dynamics model of the robotic arm, the direction of descent of inertia, friction, and gravity parameters, and then adjusting while </a:t>
            </a:r>
            <a:r>
              <a:rPr lang="en-US" altLang="zh-CN" dirty="0" err="1">
                <a:effectLst/>
              </a:rPr>
              <a:t>controlling.But</a:t>
            </a:r>
            <a:r>
              <a:rPr lang="en-US" altLang="zh-CN" dirty="0">
                <a:effectLst/>
              </a:rPr>
              <a:t> there is no careful research, so the effect is very poor</a:t>
            </a:r>
            <a:endParaRPr lang="ru-RU" sz="2835" kern="1200" dirty="0">
              <a:solidFill>
                <a:schemeClr val="tx1"/>
              </a:solidFill>
              <a:effectLst/>
              <a:latin typeface="+mn-lt"/>
              <a:ea typeface="+mn-ea"/>
              <a:cs typeface="+mn-cs"/>
            </a:endParaRPr>
          </a:p>
        </p:txBody>
      </p:sp>
      <p:sp>
        <p:nvSpPr>
          <p:cNvPr id="4" name="Номер слайда 3">
            <a:extLst>
              <a:ext uri="{FF2B5EF4-FFF2-40B4-BE49-F238E27FC236}">
                <a16:creationId xmlns:a16="http://schemas.microsoft.com/office/drawing/2014/main" id="{9AEC404D-B4C9-7461-E91D-B887AD20C390}"/>
              </a:ext>
            </a:extLst>
          </p:cNvPr>
          <p:cNvSpPr>
            <a:spLocks noGrp="1"/>
          </p:cNvSpPr>
          <p:nvPr>
            <p:ph type="sldNum" sz="quarter" idx="10"/>
          </p:nvPr>
        </p:nvSpPr>
        <p:spPr/>
        <p:txBody>
          <a:bodyPr/>
          <a:lstStyle/>
          <a:p>
            <a:fld id="{2DEF754F-9776-442C-8550-D7DB9C698B78}" type="slidenum">
              <a:rPr lang="ru-RU" smtClean="0"/>
              <a:pPr/>
              <a:t>6</a:t>
            </a:fld>
            <a:endParaRPr lang="ru-RU"/>
          </a:p>
        </p:txBody>
      </p:sp>
    </p:spTree>
    <p:extLst>
      <p:ext uri="{BB962C8B-B14F-4D97-AF65-F5344CB8AC3E}">
        <p14:creationId xmlns:p14="http://schemas.microsoft.com/office/powerpoint/2010/main" val="426676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BA2A-B61B-7EDE-EEE4-432B000D637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8467D926-6C38-D168-1637-C0470AE63B4D}"/>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48BCE96-70EF-890C-CC1B-AC87E42DB9AB}"/>
              </a:ext>
            </a:extLst>
          </p:cNvPr>
          <p:cNvSpPr>
            <a:spLocks noGrp="1"/>
          </p:cNvSpPr>
          <p:nvPr>
            <p:ph type="body" idx="1"/>
          </p:nvPr>
        </p:nvSpPr>
        <p:spPr/>
        <p:txBody>
          <a:bodyPr/>
          <a:lstStyle/>
          <a:p>
            <a:pPr marL="0" marR="0" indent="0" algn="l" defTabSz="2159821" rtl="0" eaLnBrk="1" fontAlgn="auto" latinLnBrk="0" hangingPunct="1">
              <a:lnSpc>
                <a:spcPct val="100000"/>
              </a:lnSpc>
              <a:spcBef>
                <a:spcPts val="0"/>
              </a:spcBef>
              <a:spcAft>
                <a:spcPts val="0"/>
              </a:spcAft>
              <a:buClrTx/>
              <a:buSzTx/>
              <a:buFontTx/>
              <a:buNone/>
              <a:tabLst/>
              <a:defRPr/>
            </a:pPr>
            <a:r>
              <a:rPr lang="en-US" altLang="zh-CN" sz="2835" kern="1200" dirty="0">
                <a:solidFill>
                  <a:schemeClr val="tx1"/>
                </a:solidFill>
                <a:effectLst/>
                <a:latin typeface="+mn-lt"/>
                <a:ea typeface="+mn-ea"/>
                <a:cs typeface="+mn-cs"/>
              </a:rPr>
              <a:t>This is the video of these two model</a:t>
            </a:r>
            <a:endParaRPr lang="ru-RU" sz="2835" kern="1200" dirty="0">
              <a:solidFill>
                <a:schemeClr val="tx1"/>
              </a:solidFill>
              <a:effectLst/>
              <a:latin typeface="+mn-lt"/>
              <a:ea typeface="+mn-ea"/>
              <a:cs typeface="+mn-cs"/>
            </a:endParaRPr>
          </a:p>
        </p:txBody>
      </p:sp>
      <p:sp>
        <p:nvSpPr>
          <p:cNvPr id="4" name="Номер слайда 3">
            <a:extLst>
              <a:ext uri="{FF2B5EF4-FFF2-40B4-BE49-F238E27FC236}">
                <a16:creationId xmlns:a16="http://schemas.microsoft.com/office/drawing/2014/main" id="{830919F1-122D-1D3E-EA9A-3293404CA4E8}"/>
              </a:ext>
            </a:extLst>
          </p:cNvPr>
          <p:cNvSpPr>
            <a:spLocks noGrp="1"/>
          </p:cNvSpPr>
          <p:nvPr>
            <p:ph type="sldNum" sz="quarter" idx="10"/>
          </p:nvPr>
        </p:nvSpPr>
        <p:spPr/>
        <p:txBody>
          <a:bodyPr/>
          <a:lstStyle/>
          <a:p>
            <a:fld id="{2DEF754F-9776-442C-8550-D7DB9C698B78}" type="slidenum">
              <a:rPr lang="ru-RU" smtClean="0"/>
              <a:pPr/>
              <a:t>7</a:t>
            </a:fld>
            <a:endParaRPr lang="ru-RU"/>
          </a:p>
        </p:txBody>
      </p:sp>
    </p:spTree>
    <p:extLst>
      <p:ext uri="{BB962C8B-B14F-4D97-AF65-F5344CB8AC3E}">
        <p14:creationId xmlns:p14="http://schemas.microsoft.com/office/powerpoint/2010/main" val="2235916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Here comes the Robust</a:t>
            </a:r>
            <a:endParaRPr lang="ru-RU" dirty="0"/>
          </a:p>
        </p:txBody>
      </p:sp>
      <p:sp>
        <p:nvSpPr>
          <p:cNvPr id="4" name="Номер слайда 3"/>
          <p:cNvSpPr>
            <a:spLocks noGrp="1"/>
          </p:cNvSpPr>
          <p:nvPr>
            <p:ph type="sldNum" sz="quarter" idx="10"/>
          </p:nvPr>
        </p:nvSpPr>
        <p:spPr/>
        <p:txBody>
          <a:bodyPr/>
          <a:lstStyle/>
          <a:p>
            <a:fld id="{2DEF754F-9776-442C-8550-D7DB9C698B78}" type="slidenum">
              <a:rPr lang="ru-RU" smtClean="0"/>
              <a:pPr/>
              <a:t>8</a:t>
            </a:fld>
            <a:endParaRPr lang="ru-RU"/>
          </a:p>
        </p:txBody>
      </p:sp>
    </p:spTree>
    <p:extLst>
      <p:ext uri="{BB962C8B-B14F-4D97-AF65-F5344CB8AC3E}">
        <p14:creationId xmlns:p14="http://schemas.microsoft.com/office/powerpoint/2010/main" val="153704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dirty="0"/>
              <a:t>In my </a:t>
            </a:r>
            <a:r>
              <a:rPr lang="en-US" dirty="0" err="1"/>
              <a:t>understanding,the</a:t>
            </a:r>
            <a:r>
              <a:rPr lang="en-US" dirty="0"/>
              <a:t> Math model of the Robust Model is these 3 part, Similar to PID:</a:t>
            </a:r>
            <a:br>
              <a:rPr lang="en-US" dirty="0"/>
            </a:br>
            <a:r>
              <a:rPr lang="en-US" altLang="zh-CN" dirty="0">
                <a:solidFill>
                  <a:schemeClr val="tx1"/>
                </a:solidFill>
                <a:latin typeface="Arial Black" pitchFamily="34" charset="0"/>
                <a:cs typeface="Courier New" pitchFamily="49" charset="0"/>
              </a:rPr>
              <a:t>feedforward, feedback, Estimator</a:t>
            </a:r>
            <a:endParaRPr lang="ru-RU" dirty="0"/>
          </a:p>
        </p:txBody>
      </p:sp>
      <p:sp>
        <p:nvSpPr>
          <p:cNvPr id="4" name="Номер слайда 3"/>
          <p:cNvSpPr>
            <a:spLocks noGrp="1"/>
          </p:cNvSpPr>
          <p:nvPr>
            <p:ph type="sldNum" sz="quarter" idx="10"/>
          </p:nvPr>
        </p:nvSpPr>
        <p:spPr/>
        <p:txBody>
          <a:bodyPr/>
          <a:lstStyle/>
          <a:p>
            <a:fld id="{2DEF754F-9776-442C-8550-D7DB9C698B78}" type="slidenum">
              <a:rPr lang="ru-RU" smtClean="0"/>
              <a:pPr/>
              <a:t>9</a:t>
            </a:fld>
            <a:endParaRPr lang="ru-RU"/>
          </a:p>
        </p:txBody>
      </p:sp>
    </p:spTree>
    <p:extLst>
      <p:ext uri="{BB962C8B-B14F-4D97-AF65-F5344CB8AC3E}">
        <p14:creationId xmlns:p14="http://schemas.microsoft.com/office/powerpoint/2010/main" val="1341559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619965" y="3774604"/>
            <a:ext cx="18359596" cy="2604531"/>
          </a:xfrm>
        </p:spPr>
        <p:txBody>
          <a:bodyPr/>
          <a:lstStyle/>
          <a:p>
            <a:r>
              <a:rPr lang="ru-RU"/>
              <a:t>Образец заголовка</a:t>
            </a:r>
          </a:p>
        </p:txBody>
      </p:sp>
      <p:sp>
        <p:nvSpPr>
          <p:cNvPr id="3" name="Подзаголовок 2"/>
          <p:cNvSpPr>
            <a:spLocks noGrp="1"/>
          </p:cNvSpPr>
          <p:nvPr>
            <p:ph type="subTitle" idx="1"/>
          </p:nvPr>
        </p:nvSpPr>
        <p:spPr>
          <a:xfrm>
            <a:off x="3239929" y="6885411"/>
            <a:ext cx="15119668" cy="3105185"/>
          </a:xfrm>
        </p:spPr>
        <p:txBody>
          <a:bodyPr/>
          <a:lstStyle>
            <a:lvl1pPr marL="0" indent="0" algn="ctr">
              <a:buNone/>
              <a:defRPr>
                <a:solidFill>
                  <a:schemeClr val="tx1">
                    <a:tint val="75000"/>
                  </a:schemeClr>
                </a:solidFill>
              </a:defRPr>
            </a:lvl1pPr>
            <a:lvl2pPr marL="1079998" indent="0" algn="ctr">
              <a:buNone/>
              <a:defRPr>
                <a:solidFill>
                  <a:schemeClr val="tx1">
                    <a:tint val="75000"/>
                  </a:schemeClr>
                </a:solidFill>
              </a:defRPr>
            </a:lvl2pPr>
            <a:lvl3pPr marL="2159996" indent="0" algn="ctr">
              <a:buNone/>
              <a:defRPr>
                <a:solidFill>
                  <a:schemeClr val="tx1">
                    <a:tint val="75000"/>
                  </a:schemeClr>
                </a:solidFill>
              </a:defRPr>
            </a:lvl3pPr>
            <a:lvl4pPr marL="3239994" indent="0" algn="ctr">
              <a:buNone/>
              <a:defRPr>
                <a:solidFill>
                  <a:schemeClr val="tx1">
                    <a:tint val="75000"/>
                  </a:schemeClr>
                </a:solidFill>
              </a:defRPr>
            </a:lvl4pPr>
            <a:lvl5pPr marL="4319991" indent="0" algn="ctr">
              <a:buNone/>
              <a:defRPr>
                <a:solidFill>
                  <a:schemeClr val="tx1">
                    <a:tint val="75000"/>
                  </a:schemeClr>
                </a:solidFill>
              </a:defRPr>
            </a:lvl5pPr>
            <a:lvl6pPr marL="5399989" indent="0" algn="ctr">
              <a:buNone/>
              <a:defRPr>
                <a:solidFill>
                  <a:schemeClr val="tx1">
                    <a:tint val="75000"/>
                  </a:schemeClr>
                </a:solidFill>
              </a:defRPr>
            </a:lvl6pPr>
            <a:lvl7pPr marL="6479987" indent="0" algn="ctr">
              <a:buNone/>
              <a:defRPr>
                <a:solidFill>
                  <a:schemeClr val="tx1">
                    <a:tint val="75000"/>
                  </a:schemeClr>
                </a:solidFill>
              </a:defRPr>
            </a:lvl7pPr>
            <a:lvl8pPr marL="7559985" indent="0" algn="ctr">
              <a:buNone/>
              <a:defRPr>
                <a:solidFill>
                  <a:schemeClr val="tx1">
                    <a:tint val="75000"/>
                  </a:schemeClr>
                </a:solidFill>
              </a:defRPr>
            </a:lvl8pPr>
            <a:lvl9pPr marL="8639983"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7B34496B-D97C-4B6F-BE0A-865246985486}" type="datetime1">
              <a:rPr lang="ru-RU" smtClean="0"/>
              <a:pPr/>
              <a:t>10.08.2025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824519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BAF77FED-BF39-44EC-A8CB-E000E34A877B}" type="datetime1">
              <a:rPr lang="ru-RU" smtClean="0"/>
              <a:pPr/>
              <a:t>10.08.2025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860347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15659656" y="486594"/>
            <a:ext cx="4859893" cy="10367494"/>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079976" y="486594"/>
            <a:ext cx="14219687" cy="1036749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D92DCFE6-AE98-4452-9B09-3D8485650376}" type="datetime1">
              <a:rPr lang="ru-RU" smtClean="0"/>
              <a:pPr/>
              <a:t>10.08.2025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62225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6AC36E5E-D615-4739-B7D0-176FB80E0380}" type="datetime1">
              <a:rPr lang="ru-RU" smtClean="0"/>
              <a:pPr/>
              <a:t>10.08.2025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88127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06214" y="7807968"/>
            <a:ext cx="18359596" cy="2413268"/>
          </a:xfrm>
        </p:spPr>
        <p:txBody>
          <a:bodyPr anchor="t"/>
          <a:lstStyle>
            <a:lvl1pPr algn="l">
              <a:defRPr sz="9449" b="1" cap="all"/>
            </a:lvl1pPr>
          </a:lstStyle>
          <a:p>
            <a:r>
              <a:rPr lang="ru-RU"/>
              <a:t>Образец заголовка</a:t>
            </a:r>
          </a:p>
        </p:txBody>
      </p:sp>
      <p:sp>
        <p:nvSpPr>
          <p:cNvPr id="3" name="Текст 2"/>
          <p:cNvSpPr>
            <a:spLocks noGrp="1"/>
          </p:cNvSpPr>
          <p:nvPr>
            <p:ph type="body" idx="1"/>
          </p:nvPr>
        </p:nvSpPr>
        <p:spPr>
          <a:xfrm>
            <a:off x="1706214" y="5149996"/>
            <a:ext cx="18359596" cy="2657970"/>
          </a:xfrm>
        </p:spPr>
        <p:txBody>
          <a:bodyPr anchor="b"/>
          <a:lstStyle>
            <a:lvl1pPr marL="0" indent="0">
              <a:buNone/>
              <a:defRPr sz="4724">
                <a:solidFill>
                  <a:schemeClr val="tx1">
                    <a:tint val="75000"/>
                  </a:schemeClr>
                </a:solidFill>
              </a:defRPr>
            </a:lvl1pPr>
            <a:lvl2pPr marL="1079998" indent="0">
              <a:buNone/>
              <a:defRPr sz="4252">
                <a:solidFill>
                  <a:schemeClr val="tx1">
                    <a:tint val="75000"/>
                  </a:schemeClr>
                </a:solidFill>
              </a:defRPr>
            </a:lvl2pPr>
            <a:lvl3pPr marL="2159996" indent="0">
              <a:buNone/>
              <a:defRPr sz="3780">
                <a:solidFill>
                  <a:schemeClr val="tx1">
                    <a:tint val="75000"/>
                  </a:schemeClr>
                </a:solidFill>
              </a:defRPr>
            </a:lvl3pPr>
            <a:lvl4pPr marL="3239994" indent="0">
              <a:buNone/>
              <a:defRPr sz="3307">
                <a:solidFill>
                  <a:schemeClr val="tx1">
                    <a:tint val="75000"/>
                  </a:schemeClr>
                </a:solidFill>
              </a:defRPr>
            </a:lvl4pPr>
            <a:lvl5pPr marL="4319991" indent="0">
              <a:buNone/>
              <a:defRPr sz="3307">
                <a:solidFill>
                  <a:schemeClr val="tx1">
                    <a:tint val="75000"/>
                  </a:schemeClr>
                </a:solidFill>
              </a:defRPr>
            </a:lvl5pPr>
            <a:lvl6pPr marL="5399989" indent="0">
              <a:buNone/>
              <a:defRPr sz="3307">
                <a:solidFill>
                  <a:schemeClr val="tx1">
                    <a:tint val="75000"/>
                  </a:schemeClr>
                </a:solidFill>
              </a:defRPr>
            </a:lvl6pPr>
            <a:lvl7pPr marL="6479987" indent="0">
              <a:buNone/>
              <a:defRPr sz="3307">
                <a:solidFill>
                  <a:schemeClr val="tx1">
                    <a:tint val="75000"/>
                  </a:schemeClr>
                </a:solidFill>
              </a:defRPr>
            </a:lvl7pPr>
            <a:lvl8pPr marL="7559985" indent="0">
              <a:buNone/>
              <a:defRPr sz="3307">
                <a:solidFill>
                  <a:schemeClr val="tx1">
                    <a:tint val="75000"/>
                  </a:schemeClr>
                </a:solidFill>
              </a:defRPr>
            </a:lvl8pPr>
            <a:lvl9pPr marL="8639983" indent="0">
              <a:buNone/>
              <a:defRPr sz="3307">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555810F8-B826-4C1D-A326-E4D5421C97A8}" type="datetime1">
              <a:rPr lang="ru-RU" smtClean="0"/>
              <a:pPr/>
              <a:t>10.08.2025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182687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1079976" y="2835172"/>
            <a:ext cx="9539790" cy="8018916"/>
          </a:xfrm>
        </p:spPr>
        <p:txBody>
          <a:bodyPr/>
          <a:lstStyle>
            <a:lvl1pPr>
              <a:defRPr sz="6614"/>
            </a:lvl1pPr>
            <a:lvl2pPr>
              <a:defRPr sz="5669"/>
            </a:lvl2pPr>
            <a:lvl3pPr>
              <a:defRPr sz="4724"/>
            </a:lvl3pPr>
            <a:lvl4pPr>
              <a:defRPr sz="4252"/>
            </a:lvl4pPr>
            <a:lvl5pPr>
              <a:defRPr sz="4252"/>
            </a:lvl5pPr>
            <a:lvl6pPr>
              <a:defRPr sz="4252"/>
            </a:lvl6pPr>
            <a:lvl7pPr>
              <a:defRPr sz="4252"/>
            </a:lvl7pPr>
            <a:lvl8pPr>
              <a:defRPr sz="4252"/>
            </a:lvl8pPr>
            <a:lvl9pPr>
              <a:defRPr sz="4252"/>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10979759" y="2835172"/>
            <a:ext cx="9539790" cy="8018916"/>
          </a:xfrm>
        </p:spPr>
        <p:txBody>
          <a:bodyPr/>
          <a:lstStyle>
            <a:lvl1pPr>
              <a:defRPr sz="6614"/>
            </a:lvl1pPr>
            <a:lvl2pPr>
              <a:defRPr sz="5669"/>
            </a:lvl2pPr>
            <a:lvl3pPr>
              <a:defRPr sz="4724"/>
            </a:lvl3pPr>
            <a:lvl4pPr>
              <a:defRPr sz="4252"/>
            </a:lvl4pPr>
            <a:lvl5pPr>
              <a:defRPr sz="4252"/>
            </a:lvl5pPr>
            <a:lvl6pPr>
              <a:defRPr sz="4252"/>
            </a:lvl6pPr>
            <a:lvl7pPr>
              <a:defRPr sz="4252"/>
            </a:lvl7pPr>
            <a:lvl8pPr>
              <a:defRPr sz="4252"/>
            </a:lvl8pPr>
            <a:lvl9pPr>
              <a:defRPr sz="4252"/>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DEE20E65-6626-46C6-80F3-DE8F6507590D}" type="datetime1">
              <a:rPr lang="ru-RU" smtClean="0"/>
              <a:pPr/>
              <a:t>10.08.2025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1790216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1079976" y="2719851"/>
            <a:ext cx="9543541" cy="1133505"/>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ru-RU"/>
              <a:t>Образец текста</a:t>
            </a:r>
          </a:p>
        </p:txBody>
      </p:sp>
      <p:sp>
        <p:nvSpPr>
          <p:cNvPr id="4" name="Объект 3"/>
          <p:cNvSpPr>
            <a:spLocks noGrp="1"/>
          </p:cNvSpPr>
          <p:nvPr>
            <p:ph sz="half" idx="2"/>
          </p:nvPr>
        </p:nvSpPr>
        <p:spPr>
          <a:xfrm>
            <a:off x="1079976" y="3853354"/>
            <a:ext cx="9543541" cy="7000731"/>
          </a:xfrm>
        </p:spPr>
        <p:txBody>
          <a:bodyPr/>
          <a:lstStyle>
            <a:lvl1pPr>
              <a:defRPr sz="5669"/>
            </a:lvl1pPr>
            <a:lvl2pPr>
              <a:defRPr sz="4724"/>
            </a:lvl2pPr>
            <a:lvl3pPr>
              <a:defRPr sz="4252"/>
            </a:lvl3pPr>
            <a:lvl4pPr>
              <a:defRPr sz="3780"/>
            </a:lvl4pPr>
            <a:lvl5pPr>
              <a:defRPr sz="3780"/>
            </a:lvl5pPr>
            <a:lvl6pPr>
              <a:defRPr sz="3780"/>
            </a:lvl6pPr>
            <a:lvl7pPr>
              <a:defRPr sz="3780"/>
            </a:lvl7pPr>
            <a:lvl8pPr>
              <a:defRPr sz="3780"/>
            </a:lvl8pPr>
            <a:lvl9pPr>
              <a:defRPr sz="378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10972262" y="2719851"/>
            <a:ext cx="9547290" cy="1133505"/>
          </a:xfrm>
        </p:spPr>
        <p:txBody>
          <a:bodyPr anchor="b"/>
          <a:lstStyle>
            <a:lvl1pPr marL="0" indent="0">
              <a:buNone/>
              <a:defRPr sz="5669" b="1"/>
            </a:lvl1pPr>
            <a:lvl2pPr marL="1079998" indent="0">
              <a:buNone/>
              <a:defRPr sz="4724" b="1"/>
            </a:lvl2pPr>
            <a:lvl3pPr marL="2159996" indent="0">
              <a:buNone/>
              <a:defRPr sz="4252" b="1"/>
            </a:lvl3pPr>
            <a:lvl4pPr marL="3239994" indent="0">
              <a:buNone/>
              <a:defRPr sz="3780" b="1"/>
            </a:lvl4pPr>
            <a:lvl5pPr marL="4319991" indent="0">
              <a:buNone/>
              <a:defRPr sz="3780" b="1"/>
            </a:lvl5pPr>
            <a:lvl6pPr marL="5399989" indent="0">
              <a:buNone/>
              <a:defRPr sz="3780" b="1"/>
            </a:lvl6pPr>
            <a:lvl7pPr marL="6479987" indent="0">
              <a:buNone/>
              <a:defRPr sz="3780" b="1"/>
            </a:lvl7pPr>
            <a:lvl8pPr marL="7559985" indent="0">
              <a:buNone/>
              <a:defRPr sz="3780" b="1"/>
            </a:lvl8pPr>
            <a:lvl9pPr marL="8639983" indent="0">
              <a:buNone/>
              <a:defRPr sz="3780" b="1"/>
            </a:lvl9pPr>
          </a:lstStyle>
          <a:p>
            <a:pPr lvl="0"/>
            <a:r>
              <a:rPr lang="ru-RU"/>
              <a:t>Образец текста</a:t>
            </a:r>
          </a:p>
        </p:txBody>
      </p:sp>
      <p:sp>
        <p:nvSpPr>
          <p:cNvPr id="6" name="Объект 5"/>
          <p:cNvSpPr>
            <a:spLocks noGrp="1"/>
          </p:cNvSpPr>
          <p:nvPr>
            <p:ph sz="quarter" idx="4"/>
          </p:nvPr>
        </p:nvSpPr>
        <p:spPr>
          <a:xfrm>
            <a:off x="10972262" y="3853354"/>
            <a:ext cx="9547290" cy="7000731"/>
          </a:xfrm>
        </p:spPr>
        <p:txBody>
          <a:bodyPr/>
          <a:lstStyle>
            <a:lvl1pPr>
              <a:defRPr sz="5669"/>
            </a:lvl1pPr>
            <a:lvl2pPr>
              <a:defRPr sz="4724"/>
            </a:lvl2pPr>
            <a:lvl3pPr>
              <a:defRPr sz="4252"/>
            </a:lvl3pPr>
            <a:lvl4pPr>
              <a:defRPr sz="3780"/>
            </a:lvl4pPr>
            <a:lvl5pPr>
              <a:defRPr sz="3780"/>
            </a:lvl5pPr>
            <a:lvl6pPr>
              <a:defRPr sz="3780"/>
            </a:lvl6pPr>
            <a:lvl7pPr>
              <a:defRPr sz="3780"/>
            </a:lvl7pPr>
            <a:lvl8pPr>
              <a:defRPr sz="3780"/>
            </a:lvl8pPr>
            <a:lvl9pPr>
              <a:defRPr sz="378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7E97A389-22FA-43ED-A6D1-9769AFD02494}" type="datetime1">
              <a:rPr lang="ru-RU" smtClean="0"/>
              <a:pPr/>
              <a:t>10.08.2025</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751603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88DC93AC-695F-4B80-AB48-F9C678A86672}" type="datetime1">
              <a:rPr lang="ru-RU" smtClean="0"/>
              <a:pPr/>
              <a:t>10.08.2025</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1538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CFCB300-EB49-4BAE-8AEE-160723962BEA}" type="datetime1">
              <a:rPr lang="ru-RU" smtClean="0"/>
              <a:pPr/>
              <a:t>10.08.2025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301444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9982" y="483778"/>
            <a:ext cx="7106095" cy="2058874"/>
          </a:xfrm>
        </p:spPr>
        <p:txBody>
          <a:bodyPr anchor="b"/>
          <a:lstStyle>
            <a:lvl1pPr algn="l">
              <a:defRPr sz="4724" b="1"/>
            </a:lvl1pPr>
          </a:lstStyle>
          <a:p>
            <a:r>
              <a:rPr lang="ru-RU"/>
              <a:t>Образец заголовка</a:t>
            </a:r>
          </a:p>
        </p:txBody>
      </p:sp>
      <p:sp>
        <p:nvSpPr>
          <p:cNvPr id="3" name="Объект 2"/>
          <p:cNvSpPr>
            <a:spLocks noGrp="1"/>
          </p:cNvSpPr>
          <p:nvPr>
            <p:ph idx="1"/>
          </p:nvPr>
        </p:nvSpPr>
        <p:spPr>
          <a:xfrm>
            <a:off x="8444815" y="483781"/>
            <a:ext cx="12074734" cy="10370308"/>
          </a:xfrm>
        </p:spPr>
        <p:txBody>
          <a:bodyPr/>
          <a:lstStyle>
            <a:lvl1pPr>
              <a:defRPr sz="7559"/>
            </a:lvl1pPr>
            <a:lvl2pPr>
              <a:defRPr sz="6614"/>
            </a:lvl2pPr>
            <a:lvl3pPr>
              <a:defRPr sz="5669"/>
            </a:lvl3pPr>
            <a:lvl4pPr>
              <a:defRPr sz="4724"/>
            </a:lvl4pPr>
            <a:lvl5pPr>
              <a:defRPr sz="4724"/>
            </a:lvl5pPr>
            <a:lvl6pPr>
              <a:defRPr sz="4724"/>
            </a:lvl6pPr>
            <a:lvl7pPr>
              <a:defRPr sz="4724"/>
            </a:lvl7pPr>
            <a:lvl8pPr>
              <a:defRPr sz="4724"/>
            </a:lvl8pPr>
            <a:lvl9pPr>
              <a:defRPr sz="4724"/>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1079982" y="2542655"/>
            <a:ext cx="7106095" cy="8311434"/>
          </a:xfrm>
        </p:spPr>
        <p:txBody>
          <a:bodyPr/>
          <a:lstStyle>
            <a:lvl1pPr marL="0" indent="0">
              <a:buNone/>
              <a:defRPr sz="3307"/>
            </a:lvl1pPr>
            <a:lvl2pPr marL="1079998" indent="0">
              <a:buNone/>
              <a:defRPr sz="2835"/>
            </a:lvl2pPr>
            <a:lvl3pPr marL="2159996" indent="0">
              <a:buNone/>
              <a:defRPr sz="2362"/>
            </a:lvl3pPr>
            <a:lvl4pPr marL="3239994" indent="0">
              <a:buNone/>
              <a:defRPr sz="2126"/>
            </a:lvl4pPr>
            <a:lvl5pPr marL="4319991" indent="0">
              <a:buNone/>
              <a:defRPr sz="2126"/>
            </a:lvl5pPr>
            <a:lvl6pPr marL="5399989" indent="0">
              <a:buNone/>
              <a:defRPr sz="2126"/>
            </a:lvl6pPr>
            <a:lvl7pPr marL="6479987" indent="0">
              <a:buNone/>
              <a:defRPr sz="2126"/>
            </a:lvl7pPr>
            <a:lvl8pPr marL="7559985" indent="0">
              <a:buNone/>
              <a:defRPr sz="2126"/>
            </a:lvl8pPr>
            <a:lvl9pPr marL="8639983" indent="0">
              <a:buNone/>
              <a:defRPr sz="2126"/>
            </a:lvl9pPr>
          </a:lstStyle>
          <a:p>
            <a:pPr lvl="0"/>
            <a:r>
              <a:rPr lang="ru-RU"/>
              <a:t>Образец текста</a:t>
            </a:r>
          </a:p>
        </p:txBody>
      </p:sp>
      <p:sp>
        <p:nvSpPr>
          <p:cNvPr id="5" name="Дата 4"/>
          <p:cNvSpPr>
            <a:spLocks noGrp="1"/>
          </p:cNvSpPr>
          <p:nvPr>
            <p:ph type="dt" sz="half" idx="10"/>
          </p:nvPr>
        </p:nvSpPr>
        <p:spPr/>
        <p:txBody>
          <a:bodyPr/>
          <a:lstStyle/>
          <a:p>
            <a:fld id="{6C8E2D5A-F5AC-4015-9E68-033334FE6CB2}" type="datetime1">
              <a:rPr lang="ru-RU" smtClean="0"/>
              <a:pPr/>
              <a:t>10.08.2025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4131760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33658" y="8505508"/>
            <a:ext cx="12959715" cy="1004124"/>
          </a:xfrm>
        </p:spPr>
        <p:txBody>
          <a:bodyPr anchor="b"/>
          <a:lstStyle>
            <a:lvl1pPr algn="l">
              <a:defRPr sz="4724" b="1"/>
            </a:lvl1pPr>
          </a:lstStyle>
          <a:p>
            <a:r>
              <a:rPr lang="ru-RU"/>
              <a:t>Образец заголовка</a:t>
            </a:r>
          </a:p>
        </p:txBody>
      </p:sp>
      <p:sp>
        <p:nvSpPr>
          <p:cNvPr id="3" name="Рисунок 2"/>
          <p:cNvSpPr>
            <a:spLocks noGrp="1"/>
          </p:cNvSpPr>
          <p:nvPr>
            <p:ph type="pic" idx="1"/>
          </p:nvPr>
        </p:nvSpPr>
        <p:spPr>
          <a:xfrm>
            <a:off x="4233658" y="1085689"/>
            <a:ext cx="12959715" cy="7290435"/>
          </a:xfrm>
        </p:spPr>
        <p:txBody>
          <a:bodyPr/>
          <a:lstStyle>
            <a:lvl1pPr marL="0" indent="0">
              <a:buNone/>
              <a:defRPr sz="7559"/>
            </a:lvl1pPr>
            <a:lvl2pPr marL="1079998" indent="0">
              <a:buNone/>
              <a:defRPr sz="6614"/>
            </a:lvl2pPr>
            <a:lvl3pPr marL="2159996" indent="0">
              <a:buNone/>
              <a:defRPr sz="5669"/>
            </a:lvl3pPr>
            <a:lvl4pPr marL="3239994" indent="0">
              <a:buNone/>
              <a:defRPr sz="4724"/>
            </a:lvl4pPr>
            <a:lvl5pPr marL="4319991" indent="0">
              <a:buNone/>
              <a:defRPr sz="4724"/>
            </a:lvl5pPr>
            <a:lvl6pPr marL="5399989" indent="0">
              <a:buNone/>
              <a:defRPr sz="4724"/>
            </a:lvl6pPr>
            <a:lvl7pPr marL="6479987" indent="0">
              <a:buNone/>
              <a:defRPr sz="4724"/>
            </a:lvl7pPr>
            <a:lvl8pPr marL="7559985" indent="0">
              <a:buNone/>
              <a:defRPr sz="4724"/>
            </a:lvl8pPr>
            <a:lvl9pPr marL="8639983" indent="0">
              <a:buNone/>
              <a:defRPr sz="4724"/>
            </a:lvl9pPr>
          </a:lstStyle>
          <a:p>
            <a:endParaRPr lang="ru-RU"/>
          </a:p>
        </p:txBody>
      </p:sp>
      <p:sp>
        <p:nvSpPr>
          <p:cNvPr id="4" name="Текст 3"/>
          <p:cNvSpPr>
            <a:spLocks noGrp="1"/>
          </p:cNvSpPr>
          <p:nvPr>
            <p:ph type="body" sz="half" idx="2"/>
          </p:nvPr>
        </p:nvSpPr>
        <p:spPr>
          <a:xfrm>
            <a:off x="4233658" y="9509633"/>
            <a:ext cx="12959715" cy="1426023"/>
          </a:xfrm>
        </p:spPr>
        <p:txBody>
          <a:bodyPr/>
          <a:lstStyle>
            <a:lvl1pPr marL="0" indent="0">
              <a:buNone/>
              <a:defRPr sz="3307"/>
            </a:lvl1pPr>
            <a:lvl2pPr marL="1079998" indent="0">
              <a:buNone/>
              <a:defRPr sz="2835"/>
            </a:lvl2pPr>
            <a:lvl3pPr marL="2159996" indent="0">
              <a:buNone/>
              <a:defRPr sz="2362"/>
            </a:lvl3pPr>
            <a:lvl4pPr marL="3239994" indent="0">
              <a:buNone/>
              <a:defRPr sz="2126"/>
            </a:lvl4pPr>
            <a:lvl5pPr marL="4319991" indent="0">
              <a:buNone/>
              <a:defRPr sz="2126"/>
            </a:lvl5pPr>
            <a:lvl6pPr marL="5399989" indent="0">
              <a:buNone/>
              <a:defRPr sz="2126"/>
            </a:lvl6pPr>
            <a:lvl7pPr marL="6479987" indent="0">
              <a:buNone/>
              <a:defRPr sz="2126"/>
            </a:lvl7pPr>
            <a:lvl8pPr marL="7559985" indent="0">
              <a:buNone/>
              <a:defRPr sz="2126"/>
            </a:lvl8pPr>
            <a:lvl9pPr marL="8639983" indent="0">
              <a:buNone/>
              <a:defRPr sz="2126"/>
            </a:lvl9pPr>
          </a:lstStyle>
          <a:p>
            <a:pPr lvl="0"/>
            <a:r>
              <a:rPr lang="ru-RU"/>
              <a:t>Образец текста</a:t>
            </a:r>
          </a:p>
        </p:txBody>
      </p:sp>
      <p:sp>
        <p:nvSpPr>
          <p:cNvPr id="5" name="Дата 4"/>
          <p:cNvSpPr>
            <a:spLocks noGrp="1"/>
          </p:cNvSpPr>
          <p:nvPr>
            <p:ph type="dt" sz="half" idx="10"/>
          </p:nvPr>
        </p:nvSpPr>
        <p:spPr/>
        <p:txBody>
          <a:bodyPr/>
          <a:lstStyle/>
          <a:p>
            <a:fld id="{4AC9CD47-536C-4399-B876-DAC5B4462037}" type="datetime1">
              <a:rPr lang="ru-RU" smtClean="0"/>
              <a:pPr/>
              <a:t>10.08.2025</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718620A0-8E46-44AE-A596-DEE9D82DF8A4}" type="slidenum">
              <a:rPr lang="ru-RU" smtClean="0"/>
              <a:pPr/>
              <a:t>‹#›</a:t>
            </a:fld>
            <a:endParaRPr lang="ru-RU"/>
          </a:p>
        </p:txBody>
      </p:sp>
    </p:spTree>
    <p:extLst>
      <p:ext uri="{BB962C8B-B14F-4D97-AF65-F5344CB8AC3E}">
        <p14:creationId xmlns:p14="http://schemas.microsoft.com/office/powerpoint/2010/main" val="3131053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79976" y="486594"/>
            <a:ext cx="19439573" cy="2025121"/>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1079976" y="2835172"/>
            <a:ext cx="19439573" cy="8018916"/>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1079976" y="11261923"/>
            <a:ext cx="5039889" cy="646914"/>
          </a:xfrm>
          <a:prstGeom prst="rect">
            <a:avLst/>
          </a:prstGeom>
        </p:spPr>
        <p:txBody>
          <a:bodyPr vert="horz" lIns="91440" tIns="45720" rIns="91440" bIns="45720" rtlCol="0" anchor="ctr"/>
          <a:lstStyle>
            <a:lvl1pPr algn="l">
              <a:defRPr sz="2835">
                <a:solidFill>
                  <a:schemeClr val="tx1">
                    <a:tint val="75000"/>
                  </a:schemeClr>
                </a:solidFill>
              </a:defRPr>
            </a:lvl1pPr>
          </a:lstStyle>
          <a:p>
            <a:fld id="{43E27259-1307-40B5-BC2F-5B1A583A4734}" type="datetime1">
              <a:rPr lang="ru-RU" smtClean="0"/>
              <a:pPr/>
              <a:t>10.08.2025</a:t>
            </a:fld>
            <a:endParaRPr lang="ru-RU"/>
          </a:p>
        </p:txBody>
      </p:sp>
      <p:sp>
        <p:nvSpPr>
          <p:cNvPr id="5" name="Нижний колонтитул 4"/>
          <p:cNvSpPr>
            <a:spLocks noGrp="1"/>
          </p:cNvSpPr>
          <p:nvPr>
            <p:ph type="ftr" sz="quarter" idx="3"/>
          </p:nvPr>
        </p:nvSpPr>
        <p:spPr>
          <a:xfrm>
            <a:off x="7379838" y="11261923"/>
            <a:ext cx="6839850" cy="646914"/>
          </a:xfrm>
          <a:prstGeom prst="rect">
            <a:avLst/>
          </a:prstGeom>
        </p:spPr>
        <p:txBody>
          <a:bodyPr vert="horz" lIns="91440" tIns="45720" rIns="91440" bIns="45720" rtlCol="0" anchor="ctr"/>
          <a:lstStyle>
            <a:lvl1pPr algn="ctr">
              <a:defRPr sz="2835">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15479660" y="11261923"/>
            <a:ext cx="5039889" cy="646914"/>
          </a:xfrm>
          <a:prstGeom prst="rect">
            <a:avLst/>
          </a:prstGeom>
        </p:spPr>
        <p:txBody>
          <a:bodyPr vert="horz" lIns="91440" tIns="45720" rIns="91440" bIns="45720" rtlCol="0" anchor="ctr"/>
          <a:lstStyle>
            <a:lvl1pPr algn="r">
              <a:defRPr sz="2835">
                <a:solidFill>
                  <a:schemeClr val="tx1">
                    <a:tint val="75000"/>
                  </a:schemeClr>
                </a:solidFill>
              </a:defRPr>
            </a:lvl1pPr>
          </a:lstStyle>
          <a:p>
            <a:fld id="{718620A0-8E46-44AE-A596-DEE9D82DF8A4}" type="slidenum">
              <a:rPr lang="ru-RU" smtClean="0"/>
              <a:pPr/>
              <a:t>‹#›</a:t>
            </a:fld>
            <a:endParaRPr lang="ru-RU"/>
          </a:p>
        </p:txBody>
      </p:sp>
    </p:spTree>
    <p:extLst>
      <p:ext uri="{BB962C8B-B14F-4D97-AF65-F5344CB8AC3E}">
        <p14:creationId xmlns:p14="http://schemas.microsoft.com/office/powerpoint/2010/main" val="3296256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2159996" rtl="0" eaLnBrk="1" latinLnBrk="0" hangingPunct="1">
        <a:spcBef>
          <a:spcPct val="0"/>
        </a:spcBef>
        <a:buNone/>
        <a:defRPr sz="10394" kern="1200">
          <a:solidFill>
            <a:schemeClr val="tx1"/>
          </a:solidFill>
          <a:latin typeface="+mj-lt"/>
          <a:ea typeface="+mj-ea"/>
          <a:cs typeface="+mj-cs"/>
        </a:defRPr>
      </a:lvl1pPr>
    </p:titleStyle>
    <p:bodyStyle>
      <a:lvl1pPr marL="809998" indent="-809998" algn="l" defTabSz="2159996" rtl="0" eaLnBrk="1" latinLnBrk="0" hangingPunct="1">
        <a:spcBef>
          <a:spcPct val="20000"/>
        </a:spcBef>
        <a:buFont typeface="Arial" pitchFamily="34" charset="0"/>
        <a:buChar char="•"/>
        <a:defRPr sz="7559" kern="1200">
          <a:solidFill>
            <a:schemeClr val="tx1"/>
          </a:solidFill>
          <a:latin typeface="+mn-lt"/>
          <a:ea typeface="+mn-ea"/>
          <a:cs typeface="+mn-cs"/>
        </a:defRPr>
      </a:lvl1pPr>
      <a:lvl2pPr marL="1754996" indent="-674999" algn="l" defTabSz="2159996" rtl="0" eaLnBrk="1" latinLnBrk="0" hangingPunct="1">
        <a:spcBef>
          <a:spcPct val="20000"/>
        </a:spcBef>
        <a:buFont typeface="Arial" pitchFamily="34" charset="0"/>
        <a:buChar char="–"/>
        <a:defRPr sz="6614" kern="1200">
          <a:solidFill>
            <a:schemeClr val="tx1"/>
          </a:solidFill>
          <a:latin typeface="+mn-lt"/>
          <a:ea typeface="+mn-ea"/>
          <a:cs typeface="+mn-cs"/>
        </a:defRPr>
      </a:lvl2pPr>
      <a:lvl3pPr marL="2699995" indent="-539999" algn="l" defTabSz="2159996" rtl="0" eaLnBrk="1" latinLnBrk="0" hangingPunct="1">
        <a:spcBef>
          <a:spcPct val="20000"/>
        </a:spcBef>
        <a:buFont typeface="Arial" pitchFamily="34" charset="0"/>
        <a:buChar char="•"/>
        <a:defRPr sz="5669" kern="1200">
          <a:solidFill>
            <a:schemeClr val="tx1"/>
          </a:solidFill>
          <a:latin typeface="+mn-lt"/>
          <a:ea typeface="+mn-ea"/>
          <a:cs typeface="+mn-cs"/>
        </a:defRPr>
      </a:lvl3pPr>
      <a:lvl4pPr marL="3779992"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4pPr>
      <a:lvl5pPr marL="4859990"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5pPr>
      <a:lvl6pPr marL="5939988"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6pPr>
      <a:lvl7pPr marL="7019986"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7pPr>
      <a:lvl8pPr marL="8099984"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8pPr>
      <a:lvl9pPr marL="9179982" indent="-539999" algn="l" defTabSz="2159996" rtl="0" eaLnBrk="1" latinLnBrk="0" hangingPunct="1">
        <a:spcBef>
          <a:spcPct val="20000"/>
        </a:spcBef>
        <a:buFont typeface="Arial" pitchFamily="34" charset="0"/>
        <a:buChar char="•"/>
        <a:defRPr sz="4724" kern="1200">
          <a:solidFill>
            <a:schemeClr val="tx1"/>
          </a:solidFill>
          <a:latin typeface="+mn-lt"/>
          <a:ea typeface="+mn-ea"/>
          <a:cs typeface="+mn-cs"/>
        </a:defRPr>
      </a:lvl9pPr>
    </p:bodyStyle>
    <p:otherStyle>
      <a:defPPr>
        <a:defRPr lang="ru-RU"/>
      </a:defPPr>
      <a:lvl1pPr marL="0" algn="l" defTabSz="2159996" rtl="0" eaLnBrk="1" latinLnBrk="0" hangingPunct="1">
        <a:defRPr sz="4252" kern="1200">
          <a:solidFill>
            <a:schemeClr val="tx1"/>
          </a:solidFill>
          <a:latin typeface="+mn-lt"/>
          <a:ea typeface="+mn-ea"/>
          <a:cs typeface="+mn-cs"/>
        </a:defRPr>
      </a:lvl1pPr>
      <a:lvl2pPr marL="1079998" algn="l" defTabSz="2159996" rtl="0" eaLnBrk="1" latinLnBrk="0" hangingPunct="1">
        <a:defRPr sz="4252" kern="1200">
          <a:solidFill>
            <a:schemeClr val="tx1"/>
          </a:solidFill>
          <a:latin typeface="+mn-lt"/>
          <a:ea typeface="+mn-ea"/>
          <a:cs typeface="+mn-cs"/>
        </a:defRPr>
      </a:lvl2pPr>
      <a:lvl3pPr marL="2159996" algn="l" defTabSz="2159996" rtl="0" eaLnBrk="1" latinLnBrk="0" hangingPunct="1">
        <a:defRPr sz="4252" kern="1200">
          <a:solidFill>
            <a:schemeClr val="tx1"/>
          </a:solidFill>
          <a:latin typeface="+mn-lt"/>
          <a:ea typeface="+mn-ea"/>
          <a:cs typeface="+mn-cs"/>
        </a:defRPr>
      </a:lvl3pPr>
      <a:lvl4pPr marL="3239994" algn="l" defTabSz="2159996" rtl="0" eaLnBrk="1" latinLnBrk="0" hangingPunct="1">
        <a:defRPr sz="4252" kern="1200">
          <a:solidFill>
            <a:schemeClr val="tx1"/>
          </a:solidFill>
          <a:latin typeface="+mn-lt"/>
          <a:ea typeface="+mn-ea"/>
          <a:cs typeface="+mn-cs"/>
        </a:defRPr>
      </a:lvl4pPr>
      <a:lvl5pPr marL="4319991" algn="l" defTabSz="2159996" rtl="0" eaLnBrk="1" latinLnBrk="0" hangingPunct="1">
        <a:defRPr sz="4252" kern="1200">
          <a:solidFill>
            <a:schemeClr val="tx1"/>
          </a:solidFill>
          <a:latin typeface="+mn-lt"/>
          <a:ea typeface="+mn-ea"/>
          <a:cs typeface="+mn-cs"/>
        </a:defRPr>
      </a:lvl5pPr>
      <a:lvl6pPr marL="5399989" algn="l" defTabSz="2159996" rtl="0" eaLnBrk="1" latinLnBrk="0" hangingPunct="1">
        <a:defRPr sz="4252" kern="1200">
          <a:solidFill>
            <a:schemeClr val="tx1"/>
          </a:solidFill>
          <a:latin typeface="+mn-lt"/>
          <a:ea typeface="+mn-ea"/>
          <a:cs typeface="+mn-cs"/>
        </a:defRPr>
      </a:lvl6pPr>
      <a:lvl7pPr marL="6479987" algn="l" defTabSz="2159996" rtl="0" eaLnBrk="1" latinLnBrk="0" hangingPunct="1">
        <a:defRPr sz="4252" kern="1200">
          <a:solidFill>
            <a:schemeClr val="tx1"/>
          </a:solidFill>
          <a:latin typeface="+mn-lt"/>
          <a:ea typeface="+mn-ea"/>
          <a:cs typeface="+mn-cs"/>
        </a:defRPr>
      </a:lvl7pPr>
      <a:lvl8pPr marL="7559985" algn="l" defTabSz="2159996" rtl="0" eaLnBrk="1" latinLnBrk="0" hangingPunct="1">
        <a:defRPr sz="4252" kern="1200">
          <a:solidFill>
            <a:schemeClr val="tx1"/>
          </a:solidFill>
          <a:latin typeface="+mn-lt"/>
          <a:ea typeface="+mn-ea"/>
          <a:cs typeface="+mn-cs"/>
        </a:defRPr>
      </a:lvl8pPr>
      <a:lvl9pPr marL="8639983" algn="l" defTabSz="2159996" rtl="0" eaLnBrk="1" latinLnBrk="0" hangingPunct="1">
        <a:defRPr sz="425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mailto:22320116@hdu.edu,c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oi.org/10.1002/rnc.6366" TargetMode="Externa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0" y="1412756"/>
            <a:ext cx="2159952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Заголовок 1"/>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sz="4800" b="1" cap="all" dirty="0">
              <a:solidFill>
                <a:schemeClr val="bg1">
                  <a:lumMod val="50000"/>
                </a:schemeClr>
              </a:solidFill>
              <a:latin typeface="Century Gothic" pitchFamily="34" charset="0"/>
              <a:ea typeface="Adobe Gothic Std B" pitchFamily="34" charset="-128"/>
              <a:cs typeface="Courier New" pitchFamily="49" charset="0"/>
            </a:endParaRPr>
          </a:p>
        </p:txBody>
      </p:sp>
      <p:sp>
        <p:nvSpPr>
          <p:cNvPr id="8" name="Текст 2"/>
          <p:cNvSpPr>
            <a:spLocks noGrp="1"/>
          </p:cNvSpPr>
          <p:nvPr>
            <p:ph type="body" idx="1"/>
          </p:nvPr>
        </p:nvSpPr>
        <p:spPr>
          <a:xfrm>
            <a:off x="1719441" y="2217493"/>
            <a:ext cx="18160639" cy="3470814"/>
          </a:xfrm>
        </p:spPr>
        <p:txBody>
          <a:bodyPr>
            <a:noAutofit/>
          </a:bodyPr>
          <a:lstStyle/>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endParaRPr lang="en-US" altLang="zh-CN" b="1" dirty="0">
              <a:solidFill>
                <a:schemeClr val="tx1"/>
              </a:solidFill>
              <a:latin typeface="Arial Black" pitchFamily="34" charset="0"/>
              <a:cs typeface="Courier New" pitchFamily="49" charset="0"/>
            </a:endParaRPr>
          </a:p>
          <a:p>
            <a:pPr algn="ctr">
              <a:spcBef>
                <a:spcPts val="2362"/>
              </a:spcBef>
            </a:pPr>
            <a:r>
              <a:rPr lang="en-US" altLang="zh-CN" b="1" dirty="0">
                <a:solidFill>
                  <a:schemeClr val="tx1"/>
                </a:solidFill>
                <a:latin typeface="Arial Black" pitchFamily="34" charset="0"/>
                <a:cs typeface="Courier New" pitchFamily="49" charset="0"/>
              </a:rPr>
              <a:t>Robot Manipulator control:</a:t>
            </a:r>
            <a:br>
              <a:rPr lang="en-US" altLang="zh-CN" b="1" dirty="0">
                <a:solidFill>
                  <a:schemeClr val="tx1"/>
                </a:solidFill>
                <a:latin typeface="Arial Black" pitchFamily="34" charset="0"/>
                <a:cs typeface="Courier New" pitchFamily="49" charset="0"/>
              </a:rPr>
            </a:br>
            <a:r>
              <a:rPr lang="en-US" altLang="zh-CN" b="1" dirty="0">
                <a:solidFill>
                  <a:schemeClr val="tx1"/>
                </a:solidFill>
                <a:latin typeface="Arial Black" pitchFamily="34" charset="0"/>
                <a:cs typeface="Courier New" pitchFamily="49" charset="0"/>
              </a:rPr>
              <a:t>Basic, Robust, Adaptive</a:t>
            </a:r>
            <a:endParaRPr lang="en-US" b="1" dirty="0">
              <a:solidFill>
                <a:schemeClr val="tx1"/>
              </a:solidFill>
              <a:latin typeface="Arial Black" pitchFamily="34" charset="0"/>
              <a:cs typeface="Courier New" pitchFamily="49" charset="0"/>
            </a:endParaRPr>
          </a:p>
        </p:txBody>
      </p:sp>
      <p:pic>
        <p:nvPicPr>
          <p:cNvPr id="3" name="Рисунок 2">
            <a:extLst>
              <a:ext uri="{FF2B5EF4-FFF2-40B4-BE49-F238E27FC236}">
                <a16:creationId xmlns:a16="http://schemas.microsoft.com/office/drawing/2014/main" id="{CF58E2A5-0FD2-40B8-BBD9-3378B97625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9" name="Text Placeholder 6">
            <a:extLst>
              <a:ext uri="{FF2B5EF4-FFF2-40B4-BE49-F238E27FC236}">
                <a16:creationId xmlns:a16="http://schemas.microsoft.com/office/drawing/2014/main" id="{4F3C01BB-9EB7-42FF-B25D-6ED2E4411C92}"/>
              </a:ext>
            </a:extLst>
          </p:cNvPr>
          <p:cNvSpPr txBox="1">
            <a:spLocks/>
          </p:cNvSpPr>
          <p:nvPr/>
        </p:nvSpPr>
        <p:spPr>
          <a:xfrm>
            <a:off x="6247233" y="7631328"/>
            <a:ext cx="9105056" cy="2607850"/>
          </a:xfrm>
          <a:prstGeom prst="rect">
            <a:avLst/>
          </a:prstGeom>
        </p:spPr>
        <p:txBody>
          <a:bodyPr vert="horz" lIns="91440" tIns="45720" rIns="91440" bIns="45720" rtlCol="0" anchor="t">
            <a:noAutofit/>
          </a:bodyPr>
          <a:lstStyle>
            <a:defPPr>
              <a:defRPr lang="ru-RU"/>
            </a:defPPr>
            <a:lvl1pPr marL="0" algn="l" defTabSz="2159821" rtl="0" eaLnBrk="1" latinLnBrk="0" hangingPunct="1">
              <a:defRPr sz="2835" kern="1200">
                <a:solidFill>
                  <a:schemeClr val="tx1">
                    <a:tint val="75000"/>
                  </a:schemeClr>
                </a:solidFill>
                <a:latin typeface="+mn-lt"/>
                <a:ea typeface="+mn-ea"/>
                <a:cs typeface="+mn-cs"/>
              </a:defRPr>
            </a:lvl1pPr>
            <a:lvl2pPr marL="1079910" algn="l" defTabSz="2159821" rtl="0" eaLnBrk="1" latinLnBrk="0" hangingPunct="1">
              <a:defRPr sz="4252" kern="1200">
                <a:solidFill>
                  <a:schemeClr val="tx1"/>
                </a:solidFill>
                <a:latin typeface="+mn-lt"/>
                <a:ea typeface="+mn-ea"/>
                <a:cs typeface="+mn-cs"/>
              </a:defRPr>
            </a:lvl2pPr>
            <a:lvl3pPr marL="2159821" algn="l" defTabSz="2159821" rtl="0" eaLnBrk="1" latinLnBrk="0" hangingPunct="1">
              <a:defRPr sz="4252" kern="1200">
                <a:solidFill>
                  <a:schemeClr val="tx1"/>
                </a:solidFill>
                <a:latin typeface="+mn-lt"/>
                <a:ea typeface="+mn-ea"/>
                <a:cs typeface="+mn-cs"/>
              </a:defRPr>
            </a:lvl3pPr>
            <a:lvl4pPr marL="3239731" algn="l" defTabSz="2159821" rtl="0" eaLnBrk="1" latinLnBrk="0" hangingPunct="1">
              <a:defRPr sz="4252" kern="1200">
                <a:solidFill>
                  <a:schemeClr val="tx1"/>
                </a:solidFill>
                <a:latin typeface="+mn-lt"/>
                <a:ea typeface="+mn-ea"/>
                <a:cs typeface="+mn-cs"/>
              </a:defRPr>
            </a:lvl4pPr>
            <a:lvl5pPr marL="4319642" algn="l" defTabSz="2159821" rtl="0" eaLnBrk="1" latinLnBrk="0" hangingPunct="1">
              <a:defRPr sz="4252" kern="1200">
                <a:solidFill>
                  <a:schemeClr val="tx1"/>
                </a:solidFill>
                <a:latin typeface="+mn-lt"/>
                <a:ea typeface="+mn-ea"/>
                <a:cs typeface="+mn-cs"/>
              </a:defRPr>
            </a:lvl5pPr>
            <a:lvl6pPr marL="5399552" algn="l" defTabSz="2159821" rtl="0" eaLnBrk="1" latinLnBrk="0" hangingPunct="1">
              <a:defRPr sz="4252" kern="1200">
                <a:solidFill>
                  <a:schemeClr val="tx1"/>
                </a:solidFill>
                <a:latin typeface="+mn-lt"/>
                <a:ea typeface="+mn-ea"/>
                <a:cs typeface="+mn-cs"/>
              </a:defRPr>
            </a:lvl6pPr>
            <a:lvl7pPr marL="6479463" algn="l" defTabSz="2159821" rtl="0" eaLnBrk="1" latinLnBrk="0" hangingPunct="1">
              <a:defRPr sz="4252" kern="1200">
                <a:solidFill>
                  <a:schemeClr val="tx1"/>
                </a:solidFill>
                <a:latin typeface="+mn-lt"/>
                <a:ea typeface="+mn-ea"/>
                <a:cs typeface="+mn-cs"/>
              </a:defRPr>
            </a:lvl7pPr>
            <a:lvl8pPr marL="7559375" algn="l" defTabSz="2159821" rtl="0" eaLnBrk="1" latinLnBrk="0" hangingPunct="1">
              <a:defRPr sz="4252" kern="1200">
                <a:solidFill>
                  <a:schemeClr val="tx1"/>
                </a:solidFill>
                <a:latin typeface="+mn-lt"/>
                <a:ea typeface="+mn-ea"/>
                <a:cs typeface="+mn-cs"/>
              </a:defRPr>
            </a:lvl8pPr>
            <a:lvl9pPr marL="8639286" algn="l" defTabSz="2159821" rtl="0" eaLnBrk="1" latinLnBrk="0" hangingPunct="1">
              <a:defRPr sz="4252" kern="1200">
                <a:solidFill>
                  <a:schemeClr val="tx1"/>
                </a:solidFill>
                <a:latin typeface="+mn-lt"/>
                <a:ea typeface="+mn-ea"/>
                <a:cs typeface="+mn-cs"/>
              </a:defRPr>
            </a:lvl9pPr>
          </a:lstStyle>
          <a:p>
            <a:pPr algn="ctr">
              <a:tabLst>
                <a:tab pos="1169988" algn="l"/>
              </a:tabLst>
            </a:pPr>
            <a:r>
              <a:rPr lang="en-US" sz="3200" b="1" dirty="0">
                <a:solidFill>
                  <a:srgbClr val="0E58D0"/>
                </a:solidFill>
                <a:latin typeface="Franklin Gothic Book" panose="020B0503020102020204" pitchFamily="34" charset="0"/>
              </a:rPr>
              <a:t>Presenter</a:t>
            </a:r>
          </a:p>
          <a:p>
            <a:pPr algn="ctr">
              <a:tabLst>
                <a:tab pos="449263" algn="l"/>
              </a:tabLst>
            </a:pPr>
            <a:r>
              <a:rPr lang="en-US" sz="3200" dirty="0">
                <a:latin typeface="Franklin Gothic Book" panose="020B0503020102020204" pitchFamily="34" charset="0"/>
              </a:rPr>
              <a:t>	Zhu Zilin </a:t>
            </a:r>
            <a:r>
              <a:rPr lang="en-US" sz="3200" dirty="0">
                <a:latin typeface="Franklin Gothic Book" panose="020B0503020102020204" pitchFamily="34" charset="0"/>
                <a:hlinkClick r:id="rId4"/>
              </a:rPr>
              <a:t>22320116@</a:t>
            </a:r>
            <a:r>
              <a:rPr lang="en-US" altLang="zh-CN" sz="3200" dirty="0">
                <a:latin typeface="Franklin Gothic Book" panose="020B0503020102020204" pitchFamily="34" charset="0"/>
                <a:hlinkClick r:id="rId4"/>
              </a:rPr>
              <a:t>hdu.edu,cn</a:t>
            </a:r>
            <a:endParaRPr lang="en-US" altLang="zh-CN" sz="3200" dirty="0">
              <a:latin typeface="Franklin Gothic Book" panose="020B0503020102020204" pitchFamily="34" charset="0"/>
            </a:endParaRPr>
          </a:p>
          <a:p>
            <a:pPr algn="ctr">
              <a:tabLst>
                <a:tab pos="1169988" algn="l"/>
              </a:tabLst>
            </a:pPr>
            <a:r>
              <a:rPr lang="en-US" altLang="zh-CN" sz="3200" b="1" dirty="0">
                <a:solidFill>
                  <a:srgbClr val="0E58D0"/>
                </a:solidFill>
                <a:latin typeface="Franklin Gothic Book" panose="020B0503020102020204" pitchFamily="34" charset="0"/>
              </a:rPr>
              <a:t>Leader</a:t>
            </a:r>
          </a:p>
          <a:p>
            <a:pPr algn="ctr">
              <a:tabLst>
                <a:tab pos="1169988" algn="l"/>
              </a:tabLst>
            </a:pPr>
            <a:r>
              <a:rPr lang="en-US" altLang="zh-CN" sz="3200" dirty="0">
                <a:latin typeface="Franklin Gothic Book" panose="020B0503020102020204" pitchFamily="34" charset="0"/>
              </a:rPr>
              <a:t>Oleg Borisov</a:t>
            </a:r>
            <a:endParaRPr lang="en-US" altLang="zh-CN" sz="3200" b="1" dirty="0">
              <a:solidFill>
                <a:srgbClr val="0E58D0"/>
              </a:solidFill>
              <a:latin typeface="Franklin Gothic Book" panose="020B0503020102020204" pitchFamily="34" charset="0"/>
            </a:endParaRPr>
          </a:p>
          <a:p>
            <a:pPr algn="ctr">
              <a:tabLst>
                <a:tab pos="449263" algn="l"/>
              </a:tabLst>
            </a:pPr>
            <a:r>
              <a:rPr lang="en-US" altLang="zh-CN" sz="3200" dirty="0">
                <a:latin typeface="Franklin Gothic Book" panose="020B0503020102020204" pitchFamily="34" charset="0"/>
              </a:rPr>
              <a:t>	Dmitry Zakharov</a:t>
            </a:r>
          </a:p>
          <a:p>
            <a:pPr algn="ctr">
              <a:tabLst>
                <a:tab pos="449263" algn="l"/>
              </a:tabLst>
            </a:pPr>
            <a:endParaRPr lang="en-US" altLang="zh-CN" sz="3200" b="1" dirty="0">
              <a:solidFill>
                <a:srgbClr val="0E58D0"/>
              </a:solidFill>
              <a:latin typeface="Franklin Gothic Book" panose="020B0503020102020204" pitchFamily="34" charset="0"/>
            </a:endParaRPr>
          </a:p>
          <a:p>
            <a:pPr algn="ctr">
              <a:tabLst>
                <a:tab pos="449263" algn="l"/>
              </a:tabLst>
            </a:pPr>
            <a:endParaRPr lang="en-US" sz="3200" dirty="0">
              <a:solidFill>
                <a:schemeClr val="bg1">
                  <a:lumMod val="50000"/>
                </a:schemeClr>
              </a:solidFill>
              <a:latin typeface="Franklin Gothic Book" panose="020B0503020102020204" pitchFamily="34" charset="0"/>
            </a:endParaRPr>
          </a:p>
        </p:txBody>
      </p:sp>
      <p:sp>
        <p:nvSpPr>
          <p:cNvPr id="4" name="Прямоугольник 3">
            <a:extLst>
              <a:ext uri="{FF2B5EF4-FFF2-40B4-BE49-F238E27FC236}">
                <a16:creationId xmlns:a16="http://schemas.microsoft.com/office/drawing/2014/main" id="{F979BC56-D056-4428-BF76-0061F0C4C927}"/>
              </a:ext>
            </a:extLst>
          </p:cNvPr>
          <p:cNvSpPr/>
          <p:nvPr/>
        </p:nvSpPr>
        <p:spPr>
          <a:xfrm>
            <a:off x="10290648" y="11043914"/>
            <a:ext cx="1146468" cy="584775"/>
          </a:xfrm>
          <a:prstGeom prst="rect">
            <a:avLst/>
          </a:prstGeom>
        </p:spPr>
        <p:txBody>
          <a:bodyPr wrap="none">
            <a:spAutoFit/>
          </a:bodyPr>
          <a:lstStyle/>
          <a:p>
            <a:r>
              <a:rPr lang="en-US" sz="3200" dirty="0">
                <a:solidFill>
                  <a:srgbClr val="898989"/>
                </a:solidFill>
                <a:latin typeface="Franklin Gothic Book" panose="020B0503020102020204" pitchFamily="34" charset="0"/>
              </a:rPr>
              <a:t>2025</a:t>
            </a:r>
          </a:p>
        </p:txBody>
      </p:sp>
    </p:spTree>
    <p:extLst>
      <p:ext uri="{BB962C8B-B14F-4D97-AF65-F5344CB8AC3E}">
        <p14:creationId xmlns:p14="http://schemas.microsoft.com/office/powerpoint/2010/main" val="1734388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7C8A4-A38B-F082-14BA-7C69F6690794}"/>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08831757-680B-DEBA-7E94-E44A7761A6AE}"/>
              </a:ext>
            </a:extLst>
          </p:cNvPr>
          <p:cNvSpPr>
            <a:spLocks noGrp="1"/>
          </p:cNvSpPr>
          <p:nvPr>
            <p:ph type="body" idx="1"/>
          </p:nvPr>
        </p:nvSpPr>
        <p:spPr>
          <a:xfrm>
            <a:off x="-4177902" y="1809279"/>
            <a:ext cx="19831709" cy="1644199"/>
          </a:xfrm>
        </p:spPr>
        <p:txBody>
          <a:bodyPr>
            <a:noAutofit/>
          </a:bodyPr>
          <a:lstStyle/>
          <a:p>
            <a:pPr algn="ctr"/>
            <a:r>
              <a:rPr lang="en-US" dirty="0">
                <a:solidFill>
                  <a:schemeClr val="tx1"/>
                </a:solidFill>
                <a:latin typeface="Arial Black" pitchFamily="34" charset="0"/>
                <a:cs typeface="Courier New" pitchFamily="49" charset="0"/>
              </a:rPr>
              <a:t>                  Math </a:t>
            </a:r>
            <a:r>
              <a:rPr lang="en-US" dirty="0" err="1">
                <a:solidFill>
                  <a:schemeClr val="tx1"/>
                </a:solidFill>
                <a:latin typeface="Arial Black" pitchFamily="34" charset="0"/>
                <a:cs typeface="Courier New" pitchFamily="49" charset="0"/>
              </a:rPr>
              <a:t>Model:feedforward,feedback,Estimator</a:t>
            </a:r>
            <a:endParaRPr lang="en-US" dirty="0">
              <a:solidFill>
                <a:schemeClr val="tx1"/>
              </a:solidFill>
              <a:latin typeface="Arial Black" pitchFamily="34" charset="0"/>
              <a:cs typeface="Courier New" pitchFamily="49" charset="0"/>
            </a:endParaRPr>
          </a:p>
        </p:txBody>
      </p:sp>
      <p:sp>
        <p:nvSpPr>
          <p:cNvPr id="6" name="Прямоугольник 5">
            <a:extLst>
              <a:ext uri="{FF2B5EF4-FFF2-40B4-BE49-F238E27FC236}">
                <a16:creationId xmlns:a16="http://schemas.microsoft.com/office/drawing/2014/main" id="{1E611165-403A-9150-7573-F09577D5D7F1}"/>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Math</a:t>
            </a:r>
          </a:p>
        </p:txBody>
      </p:sp>
      <p:cxnSp>
        <p:nvCxnSpPr>
          <p:cNvPr id="7" name="Прямая соединительная линия 6">
            <a:extLst>
              <a:ext uri="{FF2B5EF4-FFF2-40B4-BE49-F238E27FC236}">
                <a16:creationId xmlns:a16="http://schemas.microsoft.com/office/drawing/2014/main" id="{E253C783-684C-4CB5-AB20-29381C5EC659}"/>
              </a:ext>
            </a:extLst>
          </p:cNvPr>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7B676D2E-7D4B-FCA0-E918-D6AF8D9BEF5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BD0C0C5F-F83B-44A1-601D-427DCDEA2D2F}"/>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
        <p:nvSpPr>
          <p:cNvPr id="2" name="Объект 2">
            <a:extLst>
              <a:ext uri="{FF2B5EF4-FFF2-40B4-BE49-F238E27FC236}">
                <a16:creationId xmlns:a16="http://schemas.microsoft.com/office/drawing/2014/main" id="{E85AA38A-295C-0A3D-D23D-B460B29248A1}"/>
              </a:ext>
            </a:extLst>
          </p:cNvPr>
          <p:cNvSpPr txBox="1">
            <a:spLocks/>
          </p:cNvSpPr>
          <p:nvPr/>
        </p:nvSpPr>
        <p:spPr>
          <a:xfrm>
            <a:off x="934666" y="3622732"/>
            <a:ext cx="18973770" cy="8323325"/>
          </a:xfrm>
          <a:prstGeom prst="rect">
            <a:avLst/>
          </a:prstGeom>
        </p:spPr>
        <p:txBody>
          <a:bodyPr vert="horz" lIns="215995" tIns="107998" rIns="215995" bIns="107998"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altLang="zh-CN" sz="4000" dirty="0"/>
              <a:t> </a:t>
            </a:r>
            <a:r>
              <a:rPr lang="en-US" altLang="zh-CN" sz="4000" dirty="0"/>
              <a:t>My understanding of the model: Similar to PID</a:t>
            </a:r>
          </a:p>
          <a:p>
            <a:r>
              <a:rPr lang="en-US" altLang="zh-CN" sz="4000" b="1" dirty="0" err="1"/>
              <a:t>PID:Proportion</a:t>
            </a:r>
            <a:r>
              <a:rPr lang="en-US" altLang="zh-CN" sz="4000" b="1" dirty="0"/>
              <a:t>(P) + Integral(I) + Differential(D),GET-&gt;FEEDBACK</a:t>
            </a:r>
          </a:p>
          <a:p>
            <a:r>
              <a:rPr lang="en-US" altLang="zh-CN" sz="4000" b="1" dirty="0" err="1"/>
              <a:t>ESO:Control</a:t>
            </a:r>
            <a:r>
              <a:rPr lang="en-US" altLang="zh-CN" sz="4000" b="1" dirty="0"/>
              <a:t> = Model Prediction + Error Response + Perturbation Compensation</a:t>
            </a:r>
          </a:p>
          <a:p>
            <a:r>
              <a:rPr lang="en-US" altLang="zh-CN" sz="4000" dirty="0"/>
              <a:t>1.Math Key </a:t>
            </a:r>
            <a:r>
              <a:rPr lang="en-US" altLang="zh-CN" sz="4000" dirty="0" err="1"/>
              <a:t>point:</a:t>
            </a:r>
            <a:r>
              <a:rPr lang="en-US" altLang="zh-CN" sz="4000" b="1" dirty="0" err="1"/>
              <a:t>High-Gain</a:t>
            </a:r>
            <a:r>
              <a:rPr lang="en-US" altLang="zh-CN" sz="4000" b="1" dirty="0"/>
              <a:t> Observer</a:t>
            </a:r>
            <a:r>
              <a:rPr lang="en-US" altLang="zh-CN" sz="4000" dirty="0"/>
              <a:t>, Use real-time </a:t>
            </a:r>
            <a:r>
              <a:rPr lang="en-US" altLang="zh-CN" sz="4000" b="1" dirty="0"/>
              <a:t>estimation of unmeasured </a:t>
            </a:r>
            <a:r>
              <a:rPr lang="en-US" altLang="zh-CN" sz="4000" b="1" dirty="0" err="1"/>
              <a:t>disturbance</a:t>
            </a:r>
            <a:r>
              <a:rPr lang="en-US" altLang="zh-CN" sz="4000" dirty="0" err="1"/>
              <a:t>s.With</a:t>
            </a:r>
            <a:r>
              <a:rPr lang="en-US" altLang="zh-CN" sz="4000" dirty="0"/>
              <a:t> different kind of Extended State </a:t>
            </a:r>
            <a:r>
              <a:rPr lang="en-US" altLang="zh-CN" sz="4000" dirty="0" err="1"/>
              <a:t>Definition,we</a:t>
            </a:r>
            <a:r>
              <a:rPr lang="en-US" altLang="zh-CN" sz="4000" dirty="0"/>
              <a:t> can be in face of the </a:t>
            </a:r>
            <a:r>
              <a:rPr lang="en-US" altLang="zh-CN" sz="4000" b="1" dirty="0"/>
              <a:t>Unknown disturbance</a:t>
            </a:r>
            <a:r>
              <a:rPr lang="en-US" altLang="zh-CN" sz="4000" dirty="0"/>
              <a:t>. PID </a:t>
            </a:r>
            <a:r>
              <a:rPr lang="en-US" altLang="zh-CN" sz="4000" dirty="0" err="1"/>
              <a:t>mearsures</a:t>
            </a:r>
            <a:r>
              <a:rPr lang="en-US" altLang="zh-CN" sz="4000" dirty="0"/>
              <a:t> the position and speed following error.</a:t>
            </a:r>
          </a:p>
          <a:p>
            <a:r>
              <a:rPr lang="en-US" altLang="zh-CN" sz="4000" dirty="0"/>
              <a:t>2.Control key </a:t>
            </a:r>
            <a:r>
              <a:rPr lang="en-US" altLang="zh-CN" sz="4000" dirty="0" err="1"/>
              <a:t>point:</a:t>
            </a:r>
            <a:r>
              <a:rPr lang="en-US" altLang="zh-CN" sz="4000" b="1" dirty="0" err="1"/>
              <a:t>Triple</a:t>
            </a:r>
            <a:r>
              <a:rPr lang="en-US" altLang="zh-CN" sz="4000" b="1" dirty="0"/>
              <a:t> Control Law</a:t>
            </a:r>
          </a:p>
          <a:p>
            <a:pPr lvl="1"/>
            <a:r>
              <a:rPr lang="el-GR" altLang="zh-CN" sz="3600" dirty="0"/>
              <a:t>τ = τ_</a:t>
            </a:r>
            <a:r>
              <a:rPr lang="en-US" altLang="zh-CN" sz="3600" dirty="0"/>
              <a:t>ff + </a:t>
            </a:r>
            <a:r>
              <a:rPr lang="el-GR" altLang="zh-CN" sz="3600" dirty="0"/>
              <a:t>τ_</a:t>
            </a:r>
            <a:r>
              <a:rPr lang="en-US" altLang="zh-CN" sz="3600" dirty="0"/>
              <a:t>fb + </a:t>
            </a:r>
            <a:r>
              <a:rPr lang="el-GR" altLang="zh-CN" sz="3600" dirty="0"/>
              <a:t>τ_</a:t>
            </a:r>
            <a:r>
              <a:rPr lang="en-US" altLang="zh-CN" sz="3600" dirty="0"/>
              <a:t>comp</a:t>
            </a:r>
          </a:p>
          <a:p>
            <a:pPr lvl="1"/>
            <a:r>
              <a:rPr lang="en-US" altLang="zh-CN" sz="3600" b="1" dirty="0"/>
              <a:t>Feedforward, Feedback, Disturbance compensation</a:t>
            </a:r>
          </a:p>
          <a:p>
            <a:r>
              <a:rPr lang="en-US" altLang="zh-CN" sz="4000" dirty="0"/>
              <a:t>3.Parameter:</a:t>
            </a:r>
          </a:p>
          <a:p>
            <a:pPr marL="457200" lvl="1" indent="0">
              <a:buNone/>
            </a:pPr>
            <a:r>
              <a:rPr lang="en-US" altLang="zh-CN" sz="3600" dirty="0"/>
              <a:t>- </a:t>
            </a:r>
            <a:r>
              <a:rPr lang="en-US" altLang="zh-CN" sz="3600" b="1" dirty="0"/>
              <a:t>Parameter Uncertainty (±10% modeling error)</a:t>
            </a:r>
          </a:p>
          <a:p>
            <a:pPr marL="457200" lvl="1" indent="0">
              <a:buNone/>
            </a:pPr>
            <a:r>
              <a:rPr lang="en-US" altLang="zh-CN" sz="3600" dirty="0"/>
              <a:t>- External Disturbances (time-varying loads)</a:t>
            </a:r>
          </a:p>
          <a:p>
            <a:pPr marL="457200" lvl="1" indent="0">
              <a:buNone/>
            </a:pPr>
            <a:r>
              <a:rPr lang="en-US" altLang="zh-CN" sz="3600" dirty="0"/>
              <a:t>- Friction Nonlinearity (viscous + Coulomb)</a:t>
            </a:r>
          </a:p>
          <a:p>
            <a:endParaRPr lang="ru-RU" altLang="zh-CN" sz="4000" dirty="0"/>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Tree>
    <p:extLst>
      <p:ext uri="{BB962C8B-B14F-4D97-AF65-F5344CB8AC3E}">
        <p14:creationId xmlns:p14="http://schemas.microsoft.com/office/powerpoint/2010/main" val="419348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23286-2DD1-6E8E-DBF4-B96C1BCE3E14}"/>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0E561D8E-95F1-EDB8-3FFD-1912466E3C6F}"/>
              </a:ext>
            </a:extLst>
          </p:cNvPr>
          <p:cNvSpPr>
            <a:spLocks noGrp="1"/>
          </p:cNvSpPr>
          <p:nvPr>
            <p:ph type="body" idx="1"/>
          </p:nvPr>
        </p:nvSpPr>
        <p:spPr>
          <a:xfrm>
            <a:off x="-6787376" y="1656990"/>
            <a:ext cx="18359596" cy="1644199"/>
          </a:xfrm>
        </p:spPr>
        <p:txBody>
          <a:bodyPr>
            <a:noAutofit/>
          </a:bodyPr>
          <a:lstStyle/>
          <a:p>
            <a:pPr algn="ctr"/>
            <a:r>
              <a:rPr lang="en-US" dirty="0">
                <a:solidFill>
                  <a:schemeClr val="tx1"/>
                </a:solidFill>
                <a:latin typeface="Arial Black" pitchFamily="34" charset="0"/>
                <a:cs typeface="Courier New" pitchFamily="49" charset="0"/>
              </a:rPr>
              <a:t>Logic chain </a:t>
            </a:r>
          </a:p>
        </p:txBody>
      </p:sp>
      <p:sp>
        <p:nvSpPr>
          <p:cNvPr id="6" name="Прямоугольник 5">
            <a:extLst>
              <a:ext uri="{FF2B5EF4-FFF2-40B4-BE49-F238E27FC236}">
                <a16:creationId xmlns:a16="http://schemas.microsoft.com/office/drawing/2014/main" id="{255C8882-1751-126D-D5B6-A950A6DED816}"/>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Logic Map</a:t>
            </a:r>
          </a:p>
        </p:txBody>
      </p:sp>
      <p:cxnSp>
        <p:nvCxnSpPr>
          <p:cNvPr id="7" name="Прямая соединительная линия 6">
            <a:extLst>
              <a:ext uri="{FF2B5EF4-FFF2-40B4-BE49-F238E27FC236}">
                <a16:creationId xmlns:a16="http://schemas.microsoft.com/office/drawing/2014/main" id="{9888E5CD-4745-2770-4E13-4519897ADE56}"/>
              </a:ext>
            </a:extLst>
          </p:cNvPr>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8A19413F-667E-8B74-CFFE-86E3EE6B909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548AA92C-ADC5-BA05-EFEE-8FFACC2CCD5F}"/>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pic>
        <p:nvPicPr>
          <p:cNvPr id="13" name="图片 12">
            <a:extLst>
              <a:ext uri="{FF2B5EF4-FFF2-40B4-BE49-F238E27FC236}">
                <a16:creationId xmlns:a16="http://schemas.microsoft.com/office/drawing/2014/main" id="{7C9CC794-804E-B2F1-1257-4F512E3DDB57}"/>
              </a:ext>
            </a:extLst>
          </p:cNvPr>
          <p:cNvPicPr>
            <a:picLocks noChangeAspect="1"/>
          </p:cNvPicPr>
          <p:nvPr/>
        </p:nvPicPr>
        <p:blipFill>
          <a:blip r:embed="rId4"/>
          <a:stretch>
            <a:fillRect/>
          </a:stretch>
        </p:blipFill>
        <p:spPr>
          <a:xfrm>
            <a:off x="430610" y="3392366"/>
            <a:ext cx="6800000" cy="6571429"/>
          </a:xfrm>
          <a:prstGeom prst="rect">
            <a:avLst/>
          </a:prstGeom>
        </p:spPr>
      </p:pic>
      <p:pic>
        <p:nvPicPr>
          <p:cNvPr id="15" name="图片 14">
            <a:extLst>
              <a:ext uri="{FF2B5EF4-FFF2-40B4-BE49-F238E27FC236}">
                <a16:creationId xmlns:a16="http://schemas.microsoft.com/office/drawing/2014/main" id="{3EA1D2B1-BC5D-DC8A-3657-C4256EE0848B}"/>
              </a:ext>
            </a:extLst>
          </p:cNvPr>
          <p:cNvPicPr>
            <a:picLocks noChangeAspect="1"/>
          </p:cNvPicPr>
          <p:nvPr/>
        </p:nvPicPr>
        <p:blipFill>
          <a:blip r:embed="rId5"/>
          <a:stretch>
            <a:fillRect/>
          </a:stretch>
        </p:blipFill>
        <p:spPr>
          <a:xfrm>
            <a:off x="7487394" y="3392366"/>
            <a:ext cx="3790476" cy="6742857"/>
          </a:xfrm>
          <a:prstGeom prst="rect">
            <a:avLst/>
          </a:prstGeom>
        </p:spPr>
      </p:pic>
      <p:pic>
        <p:nvPicPr>
          <p:cNvPr id="17" name="图片 16">
            <a:extLst>
              <a:ext uri="{FF2B5EF4-FFF2-40B4-BE49-F238E27FC236}">
                <a16:creationId xmlns:a16="http://schemas.microsoft.com/office/drawing/2014/main" id="{20731C37-49F0-D15C-0B16-AE381B3461FD}"/>
              </a:ext>
            </a:extLst>
          </p:cNvPr>
          <p:cNvPicPr>
            <a:picLocks noChangeAspect="1"/>
          </p:cNvPicPr>
          <p:nvPr/>
        </p:nvPicPr>
        <p:blipFill>
          <a:blip r:embed="rId6"/>
          <a:stretch>
            <a:fillRect/>
          </a:stretch>
        </p:blipFill>
        <p:spPr>
          <a:xfrm>
            <a:off x="12815986" y="3392366"/>
            <a:ext cx="3485714" cy="7028571"/>
          </a:xfrm>
          <a:prstGeom prst="rect">
            <a:avLst/>
          </a:prstGeom>
        </p:spPr>
      </p:pic>
      <p:pic>
        <p:nvPicPr>
          <p:cNvPr id="19" name="图片 18">
            <a:extLst>
              <a:ext uri="{FF2B5EF4-FFF2-40B4-BE49-F238E27FC236}">
                <a16:creationId xmlns:a16="http://schemas.microsoft.com/office/drawing/2014/main" id="{FFA2735C-F962-F002-4B95-FE59A2AC8EDA}"/>
              </a:ext>
            </a:extLst>
          </p:cNvPr>
          <p:cNvPicPr>
            <a:picLocks noChangeAspect="1"/>
          </p:cNvPicPr>
          <p:nvPr/>
        </p:nvPicPr>
        <p:blipFill>
          <a:blip r:embed="rId7"/>
          <a:stretch>
            <a:fillRect/>
          </a:stretch>
        </p:blipFill>
        <p:spPr>
          <a:xfrm>
            <a:off x="16992450" y="3552161"/>
            <a:ext cx="3276190" cy="6485714"/>
          </a:xfrm>
          <a:prstGeom prst="rect">
            <a:avLst/>
          </a:prstGeom>
        </p:spPr>
      </p:pic>
      <p:pic>
        <p:nvPicPr>
          <p:cNvPr id="21" name="图片 20">
            <a:extLst>
              <a:ext uri="{FF2B5EF4-FFF2-40B4-BE49-F238E27FC236}">
                <a16:creationId xmlns:a16="http://schemas.microsoft.com/office/drawing/2014/main" id="{459094E4-9100-28C6-A929-6A172968F4B5}"/>
              </a:ext>
            </a:extLst>
          </p:cNvPr>
          <p:cNvPicPr>
            <a:picLocks noChangeAspect="1"/>
          </p:cNvPicPr>
          <p:nvPr/>
        </p:nvPicPr>
        <p:blipFill>
          <a:blip r:embed="rId8"/>
          <a:stretch>
            <a:fillRect/>
          </a:stretch>
        </p:blipFill>
        <p:spPr>
          <a:xfrm>
            <a:off x="5687194" y="10493735"/>
            <a:ext cx="12257143" cy="1457143"/>
          </a:xfrm>
          <a:prstGeom prst="rect">
            <a:avLst/>
          </a:prstGeom>
        </p:spPr>
      </p:pic>
    </p:spTree>
    <p:extLst>
      <p:ext uri="{BB962C8B-B14F-4D97-AF65-F5344CB8AC3E}">
        <p14:creationId xmlns:p14="http://schemas.microsoft.com/office/powerpoint/2010/main" val="382923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E35C1-2F3B-9508-3E48-BEEAEF89D4EF}"/>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33D6FA13-D8EA-A763-D431-9795017CCB6D}"/>
              </a:ext>
            </a:extLst>
          </p:cNvPr>
          <p:cNvSpPr>
            <a:spLocks noGrp="1"/>
          </p:cNvSpPr>
          <p:nvPr>
            <p:ph type="body" idx="1"/>
          </p:nvPr>
        </p:nvSpPr>
        <p:spPr>
          <a:xfrm>
            <a:off x="-6408928" y="1656990"/>
            <a:ext cx="18359596" cy="1644199"/>
          </a:xfrm>
        </p:spPr>
        <p:txBody>
          <a:bodyPr>
            <a:noAutofit/>
          </a:bodyPr>
          <a:lstStyle/>
          <a:p>
            <a:pPr algn="ctr"/>
            <a:r>
              <a:rPr lang="en-US" dirty="0">
                <a:solidFill>
                  <a:schemeClr val="tx1"/>
                </a:solidFill>
                <a:latin typeface="Arial Black" pitchFamily="34" charset="0"/>
                <a:cs typeface="Courier New" pitchFamily="49" charset="0"/>
              </a:rPr>
              <a:t>Simulation Result </a:t>
            </a:r>
          </a:p>
        </p:txBody>
      </p:sp>
      <p:sp>
        <p:nvSpPr>
          <p:cNvPr id="6" name="Прямоугольник 5">
            <a:extLst>
              <a:ext uri="{FF2B5EF4-FFF2-40B4-BE49-F238E27FC236}">
                <a16:creationId xmlns:a16="http://schemas.microsoft.com/office/drawing/2014/main" id="{143F6239-E886-7041-40CF-55277ED649DC}"/>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Video of Simulation</a:t>
            </a:r>
          </a:p>
        </p:txBody>
      </p:sp>
      <p:cxnSp>
        <p:nvCxnSpPr>
          <p:cNvPr id="7" name="Прямая соединительная линия 6">
            <a:extLst>
              <a:ext uri="{FF2B5EF4-FFF2-40B4-BE49-F238E27FC236}">
                <a16:creationId xmlns:a16="http://schemas.microsoft.com/office/drawing/2014/main" id="{82E09741-4E7D-9D25-4920-476205A9DFCD}"/>
              </a:ext>
            </a:extLst>
          </p:cNvPr>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88915A53-A4F3-E8B3-EF7A-D9E8A55FDE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42F03FB3-B3EF-DFE5-0DC1-9B46ED330C93}"/>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pic>
        <p:nvPicPr>
          <p:cNvPr id="4" name="图片 3">
            <a:extLst>
              <a:ext uri="{FF2B5EF4-FFF2-40B4-BE49-F238E27FC236}">
                <a16:creationId xmlns:a16="http://schemas.microsoft.com/office/drawing/2014/main" id="{8A23755E-20BB-9034-558C-ECDC150966A2}"/>
              </a:ext>
            </a:extLst>
          </p:cNvPr>
          <p:cNvPicPr>
            <a:picLocks noChangeAspect="1"/>
          </p:cNvPicPr>
          <p:nvPr/>
        </p:nvPicPr>
        <p:blipFill>
          <a:blip r:embed="rId4"/>
          <a:stretch>
            <a:fillRect/>
          </a:stretch>
        </p:blipFill>
        <p:spPr>
          <a:xfrm>
            <a:off x="11926749" y="4090391"/>
            <a:ext cx="8582704" cy="6346263"/>
          </a:xfrm>
          <a:prstGeom prst="rect">
            <a:avLst/>
          </a:prstGeom>
        </p:spPr>
      </p:pic>
      <p:pic>
        <p:nvPicPr>
          <p:cNvPr id="8" name="图片 7">
            <a:extLst>
              <a:ext uri="{FF2B5EF4-FFF2-40B4-BE49-F238E27FC236}">
                <a16:creationId xmlns:a16="http://schemas.microsoft.com/office/drawing/2014/main" id="{1FF1BE28-46E5-6408-864D-2ACE2527FF37}"/>
              </a:ext>
            </a:extLst>
          </p:cNvPr>
          <p:cNvPicPr>
            <a:picLocks noChangeAspect="1"/>
          </p:cNvPicPr>
          <p:nvPr/>
        </p:nvPicPr>
        <p:blipFill>
          <a:blip r:embed="rId5"/>
          <a:stretch>
            <a:fillRect/>
          </a:stretch>
        </p:blipFill>
        <p:spPr>
          <a:xfrm>
            <a:off x="186863" y="3472814"/>
            <a:ext cx="7971428" cy="7114286"/>
          </a:xfrm>
          <a:prstGeom prst="rect">
            <a:avLst/>
          </a:prstGeom>
        </p:spPr>
      </p:pic>
      <p:sp>
        <p:nvSpPr>
          <p:cNvPr id="13" name="箭头: 右 12">
            <a:extLst>
              <a:ext uri="{FF2B5EF4-FFF2-40B4-BE49-F238E27FC236}">
                <a16:creationId xmlns:a16="http://schemas.microsoft.com/office/drawing/2014/main" id="{E58B7320-9F33-25AF-973D-8438B73B6E98}"/>
              </a:ext>
            </a:extLst>
          </p:cNvPr>
          <p:cNvSpPr/>
          <p:nvPr/>
        </p:nvSpPr>
        <p:spPr>
          <a:xfrm>
            <a:off x="8990468" y="6723434"/>
            <a:ext cx="2960200" cy="14254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D7935977-1104-5A1C-CD97-287C7BC181A9}"/>
              </a:ext>
            </a:extLst>
          </p:cNvPr>
          <p:cNvPicPr>
            <a:picLocks noChangeAspect="1"/>
          </p:cNvPicPr>
          <p:nvPr/>
        </p:nvPicPr>
        <p:blipFill>
          <a:blip r:embed="rId6"/>
          <a:stretch>
            <a:fillRect/>
          </a:stretch>
        </p:blipFill>
        <p:spPr>
          <a:xfrm>
            <a:off x="11950668" y="1163072"/>
            <a:ext cx="3266593" cy="3020057"/>
          </a:xfrm>
          <a:prstGeom prst="rect">
            <a:avLst/>
          </a:prstGeom>
        </p:spPr>
      </p:pic>
    </p:spTree>
    <p:extLst>
      <p:ext uri="{BB962C8B-B14F-4D97-AF65-F5344CB8AC3E}">
        <p14:creationId xmlns:p14="http://schemas.microsoft.com/office/powerpoint/2010/main" val="214465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DE5E7-3223-CCCE-C1E3-763500AEC3EF}"/>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F3897C3B-2AE9-1BFC-CFF9-33B870EE3DEF}"/>
              </a:ext>
            </a:extLst>
          </p:cNvPr>
          <p:cNvSpPr>
            <a:spLocks noGrp="1"/>
          </p:cNvSpPr>
          <p:nvPr>
            <p:ph type="body" idx="1"/>
          </p:nvPr>
        </p:nvSpPr>
        <p:spPr>
          <a:xfrm>
            <a:off x="-6408928" y="1656990"/>
            <a:ext cx="18359596" cy="1644199"/>
          </a:xfrm>
        </p:spPr>
        <p:txBody>
          <a:bodyPr>
            <a:noAutofit/>
          </a:bodyPr>
          <a:lstStyle/>
          <a:p>
            <a:pPr algn="ctr"/>
            <a:r>
              <a:rPr lang="en-US" altLang="zh-CN" dirty="0">
                <a:solidFill>
                  <a:schemeClr val="tx1"/>
                </a:solidFill>
                <a:latin typeface="Arial Black" pitchFamily="34" charset="0"/>
                <a:cs typeface="Courier New" pitchFamily="49" charset="0"/>
              </a:rPr>
              <a:t>   Simulation Result </a:t>
            </a:r>
            <a:endParaRPr lang="en-US" dirty="0">
              <a:solidFill>
                <a:schemeClr val="tx1"/>
              </a:solidFill>
              <a:latin typeface="Arial Black" pitchFamily="34" charset="0"/>
              <a:cs typeface="Courier New" pitchFamily="49" charset="0"/>
            </a:endParaRPr>
          </a:p>
        </p:txBody>
      </p:sp>
      <p:sp>
        <p:nvSpPr>
          <p:cNvPr id="6" name="Прямоугольник 5">
            <a:extLst>
              <a:ext uri="{FF2B5EF4-FFF2-40B4-BE49-F238E27FC236}">
                <a16:creationId xmlns:a16="http://schemas.microsoft.com/office/drawing/2014/main" id="{E3F4C98D-71F6-005A-124B-AE6F3758D131}"/>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Logic Map</a:t>
            </a:r>
          </a:p>
        </p:txBody>
      </p:sp>
      <p:cxnSp>
        <p:nvCxnSpPr>
          <p:cNvPr id="7" name="Прямая соединительная линия 6">
            <a:extLst>
              <a:ext uri="{FF2B5EF4-FFF2-40B4-BE49-F238E27FC236}">
                <a16:creationId xmlns:a16="http://schemas.microsoft.com/office/drawing/2014/main" id="{8D2C663C-F7CA-830B-6DA4-C7A31F30BFF6}"/>
              </a:ext>
            </a:extLst>
          </p:cNvPr>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6DBE1F40-F0D0-6875-90B6-6A59BFFE6C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DDD82CC6-6A71-EC31-FE06-5B5B0A7DA00B}"/>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pic>
        <p:nvPicPr>
          <p:cNvPr id="4" name="Robust Fixed">
            <a:hlinkClick r:id="" action="ppaction://media"/>
            <a:extLst>
              <a:ext uri="{FF2B5EF4-FFF2-40B4-BE49-F238E27FC236}">
                <a16:creationId xmlns:a16="http://schemas.microsoft.com/office/drawing/2014/main" id="{08DC96E6-9173-D8E3-AFB0-DE88C3E26FF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22698" y="3328564"/>
            <a:ext cx="14185576" cy="7979387"/>
          </a:xfrm>
          <a:prstGeom prst="rect">
            <a:avLst/>
          </a:prstGeom>
        </p:spPr>
      </p:pic>
    </p:spTree>
    <p:extLst>
      <p:ext uri="{BB962C8B-B14F-4D97-AF65-F5344CB8AC3E}">
        <p14:creationId xmlns:p14="http://schemas.microsoft.com/office/powerpoint/2010/main" val="76455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D3C42-9D2E-FEA5-7CDF-CE4480211AC5}"/>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DCF7C0A6-1B83-EACB-F9A3-C87AAFBC7229}"/>
              </a:ext>
            </a:extLst>
          </p:cNvPr>
          <p:cNvSpPr>
            <a:spLocks noGrp="1"/>
          </p:cNvSpPr>
          <p:nvPr>
            <p:ph type="body" idx="1"/>
          </p:nvPr>
        </p:nvSpPr>
        <p:spPr>
          <a:xfrm>
            <a:off x="-6122118" y="1656990"/>
            <a:ext cx="18359596" cy="1644199"/>
          </a:xfrm>
        </p:spPr>
        <p:txBody>
          <a:bodyPr>
            <a:noAutofit/>
          </a:bodyPr>
          <a:lstStyle/>
          <a:p>
            <a:pPr algn="ctr"/>
            <a:r>
              <a:rPr lang="en-US" dirty="0">
                <a:solidFill>
                  <a:schemeClr val="tx1"/>
                </a:solidFill>
                <a:latin typeface="Arial Black" pitchFamily="34" charset="0"/>
                <a:cs typeface="Courier New" pitchFamily="49" charset="0"/>
              </a:rPr>
              <a:t>Simulation Result </a:t>
            </a:r>
          </a:p>
        </p:txBody>
      </p:sp>
      <p:sp>
        <p:nvSpPr>
          <p:cNvPr id="6" name="Прямоугольник 5">
            <a:extLst>
              <a:ext uri="{FF2B5EF4-FFF2-40B4-BE49-F238E27FC236}">
                <a16:creationId xmlns:a16="http://schemas.microsoft.com/office/drawing/2014/main" id="{F1333B6F-5442-6DC5-183F-40EF6CF28411}"/>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Video of Simulation</a:t>
            </a:r>
          </a:p>
        </p:txBody>
      </p:sp>
      <p:cxnSp>
        <p:nvCxnSpPr>
          <p:cNvPr id="7" name="Прямая соединительная линия 6">
            <a:extLst>
              <a:ext uri="{FF2B5EF4-FFF2-40B4-BE49-F238E27FC236}">
                <a16:creationId xmlns:a16="http://schemas.microsoft.com/office/drawing/2014/main" id="{2BCE30BE-81E4-CF08-9A6A-D79A2B613433}"/>
              </a:ext>
            </a:extLst>
          </p:cNvPr>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A23E004B-735F-3E04-CC8B-031F5DCC68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603572AC-06D7-10DC-58C1-29A1D32AF2F9}"/>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
        <p:nvSpPr>
          <p:cNvPr id="17" name="文本框 16">
            <a:extLst>
              <a:ext uri="{FF2B5EF4-FFF2-40B4-BE49-F238E27FC236}">
                <a16:creationId xmlns:a16="http://schemas.microsoft.com/office/drawing/2014/main" id="{7C296231-28F5-DA2E-02A7-87839005DE2C}"/>
              </a:ext>
            </a:extLst>
          </p:cNvPr>
          <p:cNvSpPr txBox="1"/>
          <p:nvPr/>
        </p:nvSpPr>
        <p:spPr>
          <a:xfrm>
            <a:off x="10282350" y="3489251"/>
            <a:ext cx="10556827" cy="7944483"/>
          </a:xfrm>
          <a:prstGeom prst="rect">
            <a:avLst/>
          </a:prstGeom>
          <a:noFill/>
        </p:spPr>
        <p:txBody>
          <a:bodyPr wrap="square">
            <a:spAutoFit/>
          </a:bodyPr>
          <a:lstStyle/>
          <a:p>
            <a:r>
              <a:rPr lang="en-US" altLang="zh-CN" dirty="0"/>
              <a:t>[Final Performance Verification - Journal Standard]</a:t>
            </a:r>
          </a:p>
          <a:p>
            <a:r>
              <a:rPr lang="en-US" altLang="zh-CN" dirty="0"/>
              <a:t>- Individual Joint RMSE (°): [3.273, 3.599, 3.478, 10.089, 8.575, 8.807]</a:t>
            </a:r>
          </a:p>
          <a:p>
            <a:r>
              <a:rPr lang="en-US" altLang="zh-CN" dirty="0"/>
              <a:t>- Maximum Joint RMSE: 10.09°&lt;0.2rad (IEEE Standard Compliant)</a:t>
            </a:r>
          </a:p>
          <a:p>
            <a:r>
              <a:rPr lang="en-US" altLang="zh-CN" dirty="0"/>
              <a:t>- Observer convergence: Average 0.32s</a:t>
            </a:r>
          </a:p>
          <a:p>
            <a:r>
              <a:rPr lang="en-US" altLang="zh-CN" dirty="0"/>
              <a:t>- Disturbance rejection: 25.21°/Nm</a:t>
            </a:r>
          </a:p>
          <a:p>
            <a:r>
              <a:rPr lang="en-US" altLang="zh-CN" dirty="0"/>
              <a:t>- Numerical stability: No divergence throughout</a:t>
            </a:r>
          </a:p>
          <a:p>
            <a:r>
              <a:rPr lang="en-US" altLang="zh-CN" dirty="0"/>
              <a:t>- Complete functionality: Journal standard error display compliant</a:t>
            </a:r>
            <a:endParaRPr lang="zh-CN" altLang="en-US" dirty="0"/>
          </a:p>
        </p:txBody>
      </p:sp>
      <p:pic>
        <p:nvPicPr>
          <p:cNvPr id="4" name="图片 3">
            <a:extLst>
              <a:ext uri="{FF2B5EF4-FFF2-40B4-BE49-F238E27FC236}">
                <a16:creationId xmlns:a16="http://schemas.microsoft.com/office/drawing/2014/main" id="{780293CD-6627-596E-AF8A-177B1A6C9E20}"/>
              </a:ext>
            </a:extLst>
          </p:cNvPr>
          <p:cNvPicPr>
            <a:picLocks noChangeAspect="1"/>
          </p:cNvPicPr>
          <p:nvPr/>
        </p:nvPicPr>
        <p:blipFill>
          <a:blip r:embed="rId4"/>
          <a:stretch>
            <a:fillRect/>
          </a:stretch>
        </p:blipFill>
        <p:spPr>
          <a:xfrm>
            <a:off x="214586" y="3673137"/>
            <a:ext cx="9278361" cy="7503706"/>
          </a:xfrm>
          <a:prstGeom prst="rect">
            <a:avLst/>
          </a:prstGeom>
        </p:spPr>
      </p:pic>
    </p:spTree>
    <p:extLst>
      <p:ext uri="{BB962C8B-B14F-4D97-AF65-F5344CB8AC3E}">
        <p14:creationId xmlns:p14="http://schemas.microsoft.com/office/powerpoint/2010/main" val="384411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B8188-6DDD-AF00-89AB-41BC861D0A74}"/>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A08205E0-D540-C0DF-4F80-48426C232BD5}"/>
              </a:ext>
            </a:extLst>
          </p:cNvPr>
          <p:cNvSpPr>
            <a:spLocks noGrp="1"/>
          </p:cNvSpPr>
          <p:nvPr>
            <p:ph type="body" idx="1"/>
          </p:nvPr>
        </p:nvSpPr>
        <p:spPr>
          <a:xfrm>
            <a:off x="-2628508" y="1887743"/>
            <a:ext cx="18359596" cy="1644199"/>
          </a:xfrm>
        </p:spPr>
        <p:txBody>
          <a:bodyPr>
            <a:noAutofit/>
          </a:bodyPr>
          <a:lstStyle/>
          <a:p>
            <a:pPr algn="ctr"/>
            <a:r>
              <a:rPr lang="en-US" altLang="zh-CN" dirty="0">
                <a:solidFill>
                  <a:schemeClr val="tx1"/>
                </a:solidFill>
                <a:latin typeface="Arial Black" pitchFamily="34" charset="0"/>
                <a:cs typeface="Courier New" pitchFamily="49" charset="0"/>
              </a:rPr>
              <a:t>Multiple </a:t>
            </a:r>
            <a:r>
              <a:rPr lang="en-US" altLang="zh-CN" dirty="0" err="1">
                <a:solidFill>
                  <a:schemeClr val="tx1"/>
                </a:solidFill>
                <a:latin typeface="Arial Black" pitchFamily="34" charset="0"/>
                <a:cs typeface="Courier New" pitchFamily="49" charset="0"/>
              </a:rPr>
              <a:t>Unfinshed</a:t>
            </a:r>
            <a:r>
              <a:rPr lang="en-US" altLang="zh-CN" dirty="0">
                <a:solidFill>
                  <a:schemeClr val="tx1"/>
                </a:solidFill>
                <a:latin typeface="Arial Black" pitchFamily="34" charset="0"/>
                <a:cs typeface="Courier New" pitchFamily="49" charset="0"/>
              </a:rPr>
              <a:t> Problem in paper</a:t>
            </a:r>
          </a:p>
        </p:txBody>
      </p:sp>
      <p:sp>
        <p:nvSpPr>
          <p:cNvPr id="6" name="Прямоугольник 5">
            <a:extLst>
              <a:ext uri="{FF2B5EF4-FFF2-40B4-BE49-F238E27FC236}">
                <a16:creationId xmlns:a16="http://schemas.microsoft.com/office/drawing/2014/main" id="{9DB6D65F-6FDC-4757-AA9B-25C672463981}"/>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Math</a:t>
            </a:r>
          </a:p>
        </p:txBody>
      </p:sp>
      <p:cxnSp>
        <p:nvCxnSpPr>
          <p:cNvPr id="7" name="Прямая соединительная линия 6">
            <a:extLst>
              <a:ext uri="{FF2B5EF4-FFF2-40B4-BE49-F238E27FC236}">
                <a16:creationId xmlns:a16="http://schemas.microsoft.com/office/drawing/2014/main" id="{2D183EAC-8D11-8389-49A1-4E2C72BC6BB6}"/>
              </a:ext>
            </a:extLst>
          </p:cNvPr>
          <p:cNvCxnSpPr>
            <a:cxnSpLocks/>
          </p:cNvCxnSpPr>
          <p:nvPr/>
        </p:nvCxnSpPr>
        <p:spPr>
          <a:xfrm>
            <a:off x="7416297" y="2063378"/>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866A38A3-539B-1B01-685C-F6FD18469C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65CEAB65-36DB-5D52-5194-5559A670ED2C}"/>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
        <p:nvSpPr>
          <p:cNvPr id="2" name="Объект 2">
            <a:extLst>
              <a:ext uri="{FF2B5EF4-FFF2-40B4-BE49-F238E27FC236}">
                <a16:creationId xmlns:a16="http://schemas.microsoft.com/office/drawing/2014/main" id="{4045F995-409F-0AC6-C6FC-55139108E2F1}"/>
              </a:ext>
            </a:extLst>
          </p:cNvPr>
          <p:cNvSpPr txBox="1">
            <a:spLocks/>
          </p:cNvSpPr>
          <p:nvPr/>
        </p:nvSpPr>
        <p:spPr>
          <a:xfrm>
            <a:off x="934666" y="3622732"/>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4000" dirty="0"/>
              <a:t>Paper(I haven’t finish)</a:t>
            </a:r>
          </a:p>
          <a:p>
            <a:pPr marL="457200" lvl="1" indent="0">
              <a:buNone/>
            </a:pPr>
            <a:r>
              <a:rPr lang="en-US" altLang="zh-CN" sz="3600" dirty="0"/>
              <a:t>Current dynamics</a:t>
            </a:r>
          </a:p>
          <a:p>
            <a:pPr marL="457200" lvl="1" indent="0">
              <a:buNone/>
            </a:pPr>
            <a:r>
              <a:rPr lang="en-US" altLang="zh-CN" sz="3600" dirty="0"/>
              <a:t>Not confirm the </a:t>
            </a:r>
            <a:r>
              <a:rPr lang="el-GR" altLang="zh-CN" dirty="0"/>
              <a:t>ε, κ*</a:t>
            </a:r>
            <a:r>
              <a:rPr lang="en-US" altLang="zh-CN" dirty="0"/>
              <a:t> and so on,</a:t>
            </a:r>
          </a:p>
          <a:p>
            <a:pPr marL="457200" lvl="1" indent="0">
              <a:buNone/>
            </a:pPr>
            <a:r>
              <a:rPr lang="en-US" altLang="zh-CN" sz="3600" dirty="0"/>
              <a:t>So many unknown math knowledge</a:t>
            </a:r>
          </a:p>
          <a:p>
            <a:pPr marL="457200" lvl="1" indent="0">
              <a:buNone/>
            </a:pPr>
            <a:endParaRPr lang="ru-RU" altLang="zh-CN" sz="3600" dirty="0"/>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4" name="Объект 2">
            <a:extLst>
              <a:ext uri="{FF2B5EF4-FFF2-40B4-BE49-F238E27FC236}">
                <a16:creationId xmlns:a16="http://schemas.microsoft.com/office/drawing/2014/main" id="{13C86CD5-141E-9FA3-88D1-C2B24C7DE416}"/>
              </a:ext>
            </a:extLst>
          </p:cNvPr>
          <p:cNvSpPr txBox="1">
            <a:spLocks/>
          </p:cNvSpPr>
          <p:nvPr/>
        </p:nvSpPr>
        <p:spPr>
          <a:xfrm>
            <a:off x="9215586" y="3622732"/>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4000" dirty="0"/>
              <a:t>My Model have achieved:</a:t>
            </a:r>
          </a:p>
          <a:p>
            <a:r>
              <a:rPr lang="en-US" altLang="zh-CN" sz="4000" dirty="0"/>
              <a:t>6of robust EOF tracking control </a:t>
            </a:r>
            <a:r>
              <a:rPr lang="ru-RU" altLang="zh-CN" sz="4000" dirty="0"/>
              <a:t> </a:t>
            </a: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pic>
        <p:nvPicPr>
          <p:cNvPr id="8" name="图片 7">
            <a:extLst>
              <a:ext uri="{FF2B5EF4-FFF2-40B4-BE49-F238E27FC236}">
                <a16:creationId xmlns:a16="http://schemas.microsoft.com/office/drawing/2014/main" id="{2D38C3FB-9486-325D-76C6-ECCDA91C8934}"/>
              </a:ext>
            </a:extLst>
          </p:cNvPr>
          <p:cNvPicPr>
            <a:picLocks noChangeAspect="1"/>
          </p:cNvPicPr>
          <p:nvPr/>
        </p:nvPicPr>
        <p:blipFill>
          <a:blip r:embed="rId4"/>
          <a:stretch>
            <a:fillRect/>
          </a:stretch>
        </p:blipFill>
        <p:spPr>
          <a:xfrm>
            <a:off x="8920325" y="6989370"/>
            <a:ext cx="10085714" cy="4358842"/>
          </a:xfrm>
          <a:prstGeom prst="rect">
            <a:avLst/>
          </a:prstGeom>
        </p:spPr>
      </p:pic>
      <p:pic>
        <p:nvPicPr>
          <p:cNvPr id="12" name="图片 11">
            <a:extLst>
              <a:ext uri="{FF2B5EF4-FFF2-40B4-BE49-F238E27FC236}">
                <a16:creationId xmlns:a16="http://schemas.microsoft.com/office/drawing/2014/main" id="{EA79CF23-FAE5-C2F7-0E9F-D5CB3B8CCE27}"/>
              </a:ext>
            </a:extLst>
          </p:cNvPr>
          <p:cNvPicPr>
            <a:picLocks noChangeAspect="1"/>
          </p:cNvPicPr>
          <p:nvPr/>
        </p:nvPicPr>
        <p:blipFill>
          <a:blip r:embed="rId5"/>
          <a:stretch>
            <a:fillRect/>
          </a:stretch>
        </p:blipFill>
        <p:spPr>
          <a:xfrm>
            <a:off x="8853652" y="5139005"/>
            <a:ext cx="4841581" cy="1434897"/>
          </a:xfrm>
          <a:prstGeom prst="rect">
            <a:avLst/>
          </a:prstGeom>
        </p:spPr>
      </p:pic>
      <p:pic>
        <p:nvPicPr>
          <p:cNvPr id="14" name="图片 13">
            <a:extLst>
              <a:ext uri="{FF2B5EF4-FFF2-40B4-BE49-F238E27FC236}">
                <a16:creationId xmlns:a16="http://schemas.microsoft.com/office/drawing/2014/main" id="{DF6D31FE-E638-6668-A987-843FD4E714FB}"/>
              </a:ext>
            </a:extLst>
          </p:cNvPr>
          <p:cNvPicPr>
            <a:picLocks noChangeAspect="1"/>
          </p:cNvPicPr>
          <p:nvPr/>
        </p:nvPicPr>
        <p:blipFill>
          <a:blip r:embed="rId6"/>
          <a:stretch>
            <a:fillRect/>
          </a:stretch>
        </p:blipFill>
        <p:spPr>
          <a:xfrm>
            <a:off x="696205" y="6573902"/>
            <a:ext cx="8449906" cy="4176464"/>
          </a:xfrm>
          <a:prstGeom prst="rect">
            <a:avLst/>
          </a:prstGeom>
        </p:spPr>
      </p:pic>
    </p:spTree>
    <p:extLst>
      <p:ext uri="{BB962C8B-B14F-4D97-AF65-F5344CB8AC3E}">
        <p14:creationId xmlns:p14="http://schemas.microsoft.com/office/powerpoint/2010/main" val="319975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589B-0C95-7774-3A16-0812B7250DC7}"/>
            </a:ext>
          </a:extLst>
        </p:cNvPr>
        <p:cNvGrpSpPr/>
        <p:nvPr/>
      </p:nvGrpSpPr>
      <p:grpSpPr>
        <a:xfrm>
          <a:off x="0" y="0"/>
          <a:ext cx="0" cy="0"/>
          <a:chOff x="0" y="0"/>
          <a:chExt cx="0" cy="0"/>
        </a:xfrm>
      </p:grpSpPr>
      <p:sp>
        <p:nvSpPr>
          <p:cNvPr id="3" name="Текст 2">
            <a:extLst>
              <a:ext uri="{FF2B5EF4-FFF2-40B4-BE49-F238E27FC236}">
                <a16:creationId xmlns:a16="http://schemas.microsoft.com/office/drawing/2014/main" id="{EE810B2E-D03A-B566-7712-AEA6ABBAA73F}"/>
              </a:ext>
            </a:extLst>
          </p:cNvPr>
          <p:cNvSpPr>
            <a:spLocks noGrp="1"/>
          </p:cNvSpPr>
          <p:nvPr>
            <p:ph type="body" idx="1"/>
          </p:nvPr>
        </p:nvSpPr>
        <p:spPr>
          <a:xfrm>
            <a:off x="-6787376" y="1822197"/>
            <a:ext cx="18359596" cy="1644199"/>
          </a:xfrm>
        </p:spPr>
        <p:txBody>
          <a:bodyPr>
            <a:noAutofit/>
          </a:bodyPr>
          <a:lstStyle/>
          <a:p>
            <a:pPr algn="ctr"/>
            <a:r>
              <a:rPr lang="en-US" altLang="zh-CN" dirty="0">
                <a:solidFill>
                  <a:schemeClr val="tx1"/>
                </a:solidFill>
                <a:latin typeface="Arial Black" pitchFamily="34" charset="0"/>
                <a:cs typeface="Courier New" pitchFamily="49" charset="0"/>
              </a:rPr>
              <a:t>Reference:</a:t>
            </a:r>
          </a:p>
        </p:txBody>
      </p:sp>
      <p:sp>
        <p:nvSpPr>
          <p:cNvPr id="6" name="Прямоугольник 5">
            <a:extLst>
              <a:ext uri="{FF2B5EF4-FFF2-40B4-BE49-F238E27FC236}">
                <a16:creationId xmlns:a16="http://schemas.microsoft.com/office/drawing/2014/main" id="{E4FF14A2-8403-F9C4-80FE-94FA8A12AD4B}"/>
              </a:ext>
            </a:extLst>
          </p:cNvPr>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Math</a:t>
            </a:r>
          </a:p>
        </p:txBody>
      </p:sp>
      <p:cxnSp>
        <p:nvCxnSpPr>
          <p:cNvPr id="7" name="Прямая соединительная линия 6">
            <a:extLst>
              <a:ext uri="{FF2B5EF4-FFF2-40B4-BE49-F238E27FC236}">
                <a16:creationId xmlns:a16="http://schemas.microsoft.com/office/drawing/2014/main" id="{A4C96822-6003-3382-DD8F-D1ED94D8C95B}"/>
              </a:ext>
            </a:extLst>
          </p:cNvPr>
          <p:cNvCxnSpPr>
            <a:cxnSpLocks/>
          </p:cNvCxnSpPr>
          <p:nvPr/>
        </p:nvCxnSpPr>
        <p:spPr>
          <a:xfrm>
            <a:off x="3257429" y="1997832"/>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0E035FD7-3F9F-EDFE-3C66-992B6472DE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69F40508-8B03-6CF2-D5D4-E2A5BFD3C5A3}"/>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
        <p:nvSpPr>
          <p:cNvPr id="2" name="Объект 2">
            <a:extLst>
              <a:ext uri="{FF2B5EF4-FFF2-40B4-BE49-F238E27FC236}">
                <a16:creationId xmlns:a16="http://schemas.microsoft.com/office/drawing/2014/main" id="{3CC7FAA3-E057-4F02-8B6C-CDAA32C136FC}"/>
              </a:ext>
            </a:extLst>
          </p:cNvPr>
          <p:cNvSpPr txBox="1">
            <a:spLocks/>
          </p:cNvSpPr>
          <p:nvPr/>
        </p:nvSpPr>
        <p:spPr>
          <a:xfrm>
            <a:off x="960122" y="3622732"/>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4" name="Объект 2">
            <a:extLst>
              <a:ext uri="{FF2B5EF4-FFF2-40B4-BE49-F238E27FC236}">
                <a16:creationId xmlns:a16="http://schemas.microsoft.com/office/drawing/2014/main" id="{362D4AF0-6807-4250-BD4F-9D0840E8CDC2}"/>
              </a:ext>
            </a:extLst>
          </p:cNvPr>
          <p:cNvSpPr txBox="1">
            <a:spLocks/>
          </p:cNvSpPr>
          <p:nvPr/>
        </p:nvSpPr>
        <p:spPr>
          <a:xfrm>
            <a:off x="9215586" y="3622732"/>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pic>
        <p:nvPicPr>
          <p:cNvPr id="10" name="图片 9">
            <a:extLst>
              <a:ext uri="{FF2B5EF4-FFF2-40B4-BE49-F238E27FC236}">
                <a16:creationId xmlns:a16="http://schemas.microsoft.com/office/drawing/2014/main" id="{09631DF9-DC44-3499-4B7B-9871C3E6014F}"/>
              </a:ext>
            </a:extLst>
          </p:cNvPr>
          <p:cNvPicPr>
            <a:picLocks noChangeAspect="1"/>
          </p:cNvPicPr>
          <p:nvPr/>
        </p:nvPicPr>
        <p:blipFill>
          <a:blip r:embed="rId4"/>
          <a:stretch>
            <a:fillRect/>
          </a:stretch>
        </p:blipFill>
        <p:spPr>
          <a:xfrm>
            <a:off x="214586" y="5859338"/>
            <a:ext cx="9942857" cy="6714286"/>
          </a:xfrm>
          <a:prstGeom prst="rect">
            <a:avLst/>
          </a:prstGeom>
        </p:spPr>
      </p:pic>
      <p:sp>
        <p:nvSpPr>
          <p:cNvPr id="15" name="文本框 14">
            <a:extLst>
              <a:ext uri="{FF2B5EF4-FFF2-40B4-BE49-F238E27FC236}">
                <a16:creationId xmlns:a16="http://schemas.microsoft.com/office/drawing/2014/main" id="{515B749E-44DD-54FC-17E4-A4FFFF4C28CD}"/>
              </a:ext>
            </a:extLst>
          </p:cNvPr>
          <p:cNvSpPr txBox="1"/>
          <p:nvPr/>
        </p:nvSpPr>
        <p:spPr>
          <a:xfrm>
            <a:off x="472950" y="3365646"/>
            <a:ext cx="17481884" cy="2709716"/>
          </a:xfrm>
          <a:prstGeom prst="rect">
            <a:avLst/>
          </a:prstGeom>
          <a:noFill/>
        </p:spPr>
        <p:txBody>
          <a:bodyPr wrap="square">
            <a:spAutoFit/>
          </a:bodyPr>
          <a:lstStyle/>
          <a:p>
            <a:r>
              <a:rPr lang="en-US" altLang="zh-CN" b="0" i="0" dirty="0">
                <a:effectLst/>
                <a:latin typeface="-apple-system"/>
              </a:rPr>
              <a:t>Borisov, O., </a:t>
            </a:r>
            <a:r>
              <a:rPr lang="en-US" altLang="zh-CN" b="0" i="0" dirty="0" err="1">
                <a:effectLst/>
                <a:latin typeface="-apple-system"/>
              </a:rPr>
              <a:t>Isidori</a:t>
            </a:r>
            <a:r>
              <a:rPr lang="en-US" altLang="zh-CN" b="0" i="0" dirty="0">
                <a:effectLst/>
                <a:latin typeface="-apple-system"/>
              </a:rPr>
              <a:t>, A., </a:t>
            </a:r>
            <a:r>
              <a:rPr lang="en-US" altLang="zh-CN" b="0" i="0" dirty="0" err="1">
                <a:effectLst/>
                <a:latin typeface="-apple-system"/>
              </a:rPr>
              <a:t>Kakanov</a:t>
            </a:r>
            <a:r>
              <a:rPr lang="en-US" altLang="zh-CN" b="0" i="0" dirty="0">
                <a:effectLst/>
                <a:latin typeface="-apple-system"/>
              </a:rPr>
              <a:t>, M., &amp; </a:t>
            </a:r>
            <a:r>
              <a:rPr lang="en-US" altLang="zh-CN" b="0" i="0" dirty="0" err="1">
                <a:effectLst/>
                <a:latin typeface="-apple-system"/>
              </a:rPr>
              <a:t>Pyrkin</a:t>
            </a:r>
            <a:r>
              <a:rPr lang="en-US" altLang="zh-CN" b="0" i="0" dirty="0">
                <a:effectLst/>
                <a:latin typeface="-apple-system"/>
              </a:rPr>
              <a:t>, A. (2022). Robust tracking control of a robot arm actuated by permanent magnet synchronous motors. </a:t>
            </a:r>
            <a:r>
              <a:rPr lang="en-US" altLang="zh-CN" b="0" i="1" dirty="0">
                <a:effectLst/>
                <a:latin typeface="-apple-system"/>
              </a:rPr>
              <a:t>International Journal of Robust and Nonlinear Control</a:t>
            </a:r>
            <a:r>
              <a:rPr lang="en-US" altLang="zh-CN" b="0" i="0" dirty="0">
                <a:effectLst/>
                <a:latin typeface="-apple-system"/>
              </a:rPr>
              <a:t>, 32(18), 10358–10373. </a:t>
            </a:r>
            <a:r>
              <a:rPr lang="en-US" altLang="zh-CN" b="0" i="0" u="sng" dirty="0">
                <a:solidFill>
                  <a:srgbClr val="1783FF"/>
                </a:solidFill>
                <a:effectLst/>
                <a:latin typeface="-apple-system"/>
                <a:hlinkClick r:id="rId5"/>
              </a:rPr>
              <a:t>https://doi.org/10.1002/rnc.6366</a:t>
            </a:r>
            <a:endParaRPr lang="zh-CN" altLang="en-US" dirty="0"/>
          </a:p>
        </p:txBody>
      </p:sp>
    </p:spTree>
    <p:extLst>
      <p:ext uri="{BB962C8B-B14F-4D97-AF65-F5344CB8AC3E}">
        <p14:creationId xmlns:p14="http://schemas.microsoft.com/office/powerpoint/2010/main" val="718918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idx="1"/>
          </p:nvPr>
        </p:nvSpPr>
        <p:spPr>
          <a:xfrm>
            <a:off x="1619964" y="5139258"/>
            <a:ext cx="18359596" cy="1644199"/>
          </a:xfrm>
        </p:spPr>
        <p:txBody>
          <a:bodyPr>
            <a:noAutofit/>
          </a:bodyPr>
          <a:lstStyle/>
          <a:p>
            <a:pPr algn="ctr"/>
            <a:r>
              <a:rPr lang="en-US" dirty="0">
                <a:solidFill>
                  <a:schemeClr val="tx1"/>
                </a:solidFill>
                <a:latin typeface="Arial Black" pitchFamily="34" charset="0"/>
                <a:cs typeface="Courier New" pitchFamily="49" charset="0"/>
              </a:rPr>
              <a:t>Thanks for Listening</a:t>
            </a:r>
          </a:p>
        </p:txBody>
      </p:sp>
      <p:cxnSp>
        <p:nvCxnSpPr>
          <p:cNvPr id="7" name="Прямая соединительная линия 6"/>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9B1CA2AF-FBC6-4DA3-BCA0-E1CE70040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EEA033D3-C511-4239-A399-7688E4551DEB}"/>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Tree>
    <p:extLst>
      <p:ext uri="{BB962C8B-B14F-4D97-AF65-F5344CB8AC3E}">
        <p14:creationId xmlns:p14="http://schemas.microsoft.com/office/powerpoint/2010/main" val="3675488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6918570" y="1519186"/>
            <a:ext cx="14721347" cy="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Объект 2"/>
          <p:cNvSpPr txBox="1">
            <a:spLocks/>
          </p:cNvSpPr>
          <p:nvPr/>
        </p:nvSpPr>
        <p:spPr>
          <a:xfrm>
            <a:off x="1349904" y="3195042"/>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tabLst>
                <a:tab pos="0" algn="l"/>
                <a:tab pos="680314" algn="l"/>
              </a:tabLst>
            </a:pPr>
            <a:endParaRPr lang="en-US" sz="3780" dirty="0">
              <a:solidFill>
                <a:schemeClr val="bg1">
                  <a:lumMod val="50000"/>
                </a:schemeClr>
              </a:solidFill>
              <a:latin typeface="Franklin Gothic Book"/>
              <a:cs typeface="Arial" pitchFamily="34" charset="0"/>
            </a:endParaRPr>
          </a:p>
          <a:p>
            <a:pPr>
              <a:spcBef>
                <a:spcPts val="0"/>
              </a:spcBef>
              <a:tabLst>
                <a:tab pos="0" algn="l"/>
                <a:tab pos="680314" algn="l"/>
              </a:tabLst>
            </a:pPr>
            <a:r>
              <a:rPr lang="en-US" sz="3780" dirty="0">
                <a:solidFill>
                  <a:schemeClr val="bg1">
                    <a:lumMod val="50000"/>
                  </a:schemeClr>
                </a:solidFill>
                <a:latin typeface="Franklin Gothic Book" panose="020B0503020102020204" pitchFamily="34" charset="0"/>
                <a:cs typeface="Arial" pitchFamily="34" charset="0"/>
              </a:rPr>
              <a:t>Three theoretical control model</a:t>
            </a:r>
          </a:p>
          <a:p>
            <a:pPr lvl="1">
              <a:spcBef>
                <a:spcPts val="0"/>
              </a:spcBef>
              <a:tabLst>
                <a:tab pos="0" algn="l"/>
                <a:tab pos="680314" algn="l"/>
              </a:tabLst>
            </a:pPr>
            <a:r>
              <a:rPr lang="en-US" sz="3380" dirty="0">
                <a:solidFill>
                  <a:schemeClr val="bg1">
                    <a:lumMod val="50000"/>
                  </a:schemeClr>
                </a:solidFill>
                <a:latin typeface="Franklin Gothic Book" panose="020B0503020102020204" pitchFamily="34" charset="0"/>
                <a:cs typeface="Arial" pitchFamily="34" charset="0"/>
              </a:rPr>
              <a:t> Classify &amp;&amp; Objective</a:t>
            </a:r>
          </a:p>
          <a:p>
            <a:pPr lvl="1">
              <a:spcBef>
                <a:spcPts val="0"/>
              </a:spcBef>
              <a:tabLst>
                <a:tab pos="0" algn="l"/>
                <a:tab pos="680314" algn="l"/>
              </a:tabLst>
            </a:pPr>
            <a:r>
              <a:rPr lang="en-US" sz="3380" dirty="0" err="1">
                <a:solidFill>
                  <a:schemeClr val="bg1">
                    <a:lumMod val="50000"/>
                  </a:schemeClr>
                </a:solidFill>
                <a:latin typeface="Franklin Gothic Book" panose="020B0503020102020204" pitchFamily="34" charset="0"/>
                <a:cs typeface="Arial" pitchFamily="34" charset="0"/>
              </a:rPr>
              <a:t>Simulation:</a:t>
            </a:r>
            <a:r>
              <a:rPr lang="en-US" sz="3380" b="1" dirty="0" err="1">
                <a:solidFill>
                  <a:schemeClr val="bg1">
                    <a:lumMod val="50000"/>
                  </a:schemeClr>
                </a:solidFill>
                <a:latin typeface="Franklin Gothic Book" panose="020B0503020102020204" pitchFamily="34" charset="0"/>
                <a:cs typeface="Arial" pitchFamily="34" charset="0"/>
              </a:rPr>
              <a:t>Basic</a:t>
            </a:r>
            <a:r>
              <a:rPr lang="en-US" sz="3380" dirty="0">
                <a:solidFill>
                  <a:schemeClr val="bg1">
                    <a:lumMod val="50000"/>
                  </a:schemeClr>
                </a:solidFill>
                <a:latin typeface="Franklin Gothic Book" panose="020B0503020102020204" pitchFamily="34" charset="0"/>
                <a:cs typeface="Arial" pitchFamily="34" charset="0"/>
              </a:rPr>
              <a:t>, Adaptive</a:t>
            </a:r>
          </a:p>
          <a:p>
            <a:pPr>
              <a:spcBef>
                <a:spcPts val="0"/>
              </a:spcBef>
              <a:tabLst>
                <a:tab pos="0" algn="l"/>
                <a:tab pos="680314" algn="l"/>
              </a:tabLst>
            </a:pPr>
            <a:r>
              <a:rPr lang="en-US" sz="3780" dirty="0" err="1">
                <a:solidFill>
                  <a:schemeClr val="bg1">
                    <a:lumMod val="50000"/>
                  </a:schemeClr>
                </a:solidFill>
                <a:latin typeface="Franklin Gothic Book" panose="020B0503020102020204" pitchFamily="34" charset="0"/>
                <a:cs typeface="Arial" pitchFamily="34" charset="0"/>
              </a:rPr>
              <a:t>Robost</a:t>
            </a:r>
            <a:r>
              <a:rPr lang="en-US" sz="3780" dirty="0">
                <a:solidFill>
                  <a:schemeClr val="bg1">
                    <a:lumMod val="50000"/>
                  </a:schemeClr>
                </a:solidFill>
                <a:latin typeface="Franklin Gothic Book" panose="020B0503020102020204" pitchFamily="34" charset="0"/>
                <a:cs typeface="Arial" pitchFamily="34" charset="0"/>
              </a:rPr>
              <a:t> </a:t>
            </a:r>
            <a:r>
              <a:rPr lang="en-US" sz="3780" dirty="0" err="1">
                <a:solidFill>
                  <a:schemeClr val="bg1">
                    <a:lumMod val="50000"/>
                  </a:schemeClr>
                </a:solidFill>
                <a:latin typeface="Franklin Gothic Book" panose="020B0503020102020204" pitchFamily="34" charset="0"/>
                <a:cs typeface="Arial" pitchFamily="34" charset="0"/>
              </a:rPr>
              <a:t>Controi</a:t>
            </a:r>
            <a:r>
              <a:rPr lang="en-US" sz="3780" dirty="0">
                <a:solidFill>
                  <a:schemeClr val="bg1">
                    <a:lumMod val="50000"/>
                  </a:schemeClr>
                </a:solidFill>
                <a:latin typeface="Franklin Gothic Book" panose="020B0503020102020204" pitchFamily="34" charset="0"/>
                <a:cs typeface="Arial" pitchFamily="34" charset="0"/>
              </a:rPr>
              <a:t> Simulation</a:t>
            </a:r>
          </a:p>
          <a:p>
            <a:pPr lvl="1">
              <a:spcBef>
                <a:spcPts val="0"/>
              </a:spcBef>
              <a:tabLst>
                <a:tab pos="0" algn="l"/>
                <a:tab pos="680314" algn="l"/>
              </a:tabLst>
            </a:pPr>
            <a:r>
              <a:rPr lang="en-US" sz="3380" dirty="0">
                <a:solidFill>
                  <a:schemeClr val="bg1">
                    <a:lumMod val="50000"/>
                  </a:schemeClr>
                </a:solidFill>
                <a:latin typeface="Franklin Gothic Book" panose="020B0503020102020204" pitchFamily="34" charset="0"/>
                <a:cs typeface="Arial" pitchFamily="34" charset="0"/>
              </a:rPr>
              <a:t>Math Model</a:t>
            </a:r>
          </a:p>
          <a:p>
            <a:pPr lvl="1">
              <a:spcBef>
                <a:spcPts val="0"/>
              </a:spcBef>
              <a:tabLst>
                <a:tab pos="0" algn="l"/>
                <a:tab pos="680314" algn="l"/>
              </a:tabLst>
            </a:pPr>
            <a:r>
              <a:rPr lang="en-US" sz="3380" dirty="0">
                <a:solidFill>
                  <a:schemeClr val="bg1">
                    <a:lumMod val="50000"/>
                  </a:schemeClr>
                </a:solidFill>
                <a:latin typeface="Franklin Gothic Book" panose="020B0503020102020204" pitchFamily="34" charset="0"/>
                <a:cs typeface="Arial" pitchFamily="34" charset="0"/>
              </a:rPr>
              <a:t>Logic chain       </a:t>
            </a:r>
          </a:p>
          <a:p>
            <a:pPr lvl="1">
              <a:spcBef>
                <a:spcPts val="0"/>
              </a:spcBef>
              <a:tabLst>
                <a:tab pos="0" algn="l"/>
                <a:tab pos="680314" algn="l"/>
              </a:tabLst>
            </a:pPr>
            <a:r>
              <a:rPr lang="en-US" sz="3380" b="1" dirty="0">
                <a:solidFill>
                  <a:schemeClr val="bg1">
                    <a:lumMod val="50000"/>
                  </a:schemeClr>
                </a:solidFill>
                <a:latin typeface="Franklin Gothic Book" panose="020B0503020102020204" pitchFamily="34" charset="0"/>
                <a:cs typeface="Arial" pitchFamily="34" charset="0"/>
              </a:rPr>
              <a:t>Simulation Result          </a:t>
            </a:r>
          </a:p>
          <a:p>
            <a:pPr lvl="1">
              <a:spcBef>
                <a:spcPts val="0"/>
              </a:spcBef>
              <a:tabLst>
                <a:tab pos="0" algn="l"/>
                <a:tab pos="680314" algn="l"/>
              </a:tabLst>
            </a:pPr>
            <a:r>
              <a:rPr lang="en-US" sz="3380" dirty="0">
                <a:solidFill>
                  <a:schemeClr val="bg1">
                    <a:lumMod val="50000"/>
                  </a:schemeClr>
                </a:solidFill>
                <a:latin typeface="Franklin Gothic Book" panose="020B0503020102020204" pitchFamily="34" charset="0"/>
                <a:cs typeface="Arial" pitchFamily="34" charset="0"/>
              </a:rPr>
              <a:t>Multiple Problem in paper</a:t>
            </a: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8" name="Номер слайда 7"/>
          <p:cNvSpPr>
            <a:spLocks noGrp="1"/>
          </p:cNvSpPr>
          <p:nvPr>
            <p:ph type="sldNum" sz="quarter" idx="12"/>
          </p:nvPr>
        </p:nvSpPr>
        <p:spPr/>
        <p:txBody>
          <a:bodyPr/>
          <a:lstStyle/>
          <a:p>
            <a:fld id="{718620A0-8E46-44AE-A596-DEE9D82DF8A4}" type="slidenum">
              <a:rPr lang="ru-RU" smtClean="0">
                <a:solidFill>
                  <a:srgbClr val="7F7F7F"/>
                </a:solidFill>
              </a:rPr>
              <a:pPr/>
              <a:t>2</a:t>
            </a:fld>
            <a:endParaRPr lang="ru-RU" dirty="0">
              <a:solidFill>
                <a:srgbClr val="7F7F7F"/>
              </a:solidFill>
            </a:endParaRPr>
          </a:p>
        </p:txBody>
      </p:sp>
      <p:sp>
        <p:nvSpPr>
          <p:cNvPr id="17" name="Заголовок 1"/>
          <p:cNvSpPr txBox="1">
            <a:spLocks/>
          </p:cNvSpPr>
          <p:nvPr/>
        </p:nvSpPr>
        <p:spPr>
          <a:xfrm>
            <a:off x="6115434" y="196854"/>
            <a:ext cx="14593068" cy="1181232"/>
          </a:xfrm>
          <a:prstGeom prst="rect">
            <a:avLst/>
          </a:prstGeom>
        </p:spPr>
        <p:txBody>
          <a:bodyPr vert="horz" lIns="215995" tIns="107998" rIns="215995" bIns="107998" rtlCol="0" anchor="t">
            <a:noAutofit/>
          </a:bodyPr>
          <a:lstStyle/>
          <a:p>
            <a:pPr algn="r" defTabSz="2159996">
              <a:lnSpc>
                <a:spcPts val="7559"/>
              </a:lnSpc>
              <a:spcBef>
                <a:spcPct val="0"/>
              </a:spcBef>
              <a:defRPr/>
            </a:pPr>
            <a:r>
              <a:rPr lang="en-US" sz="5669" b="1" cap="all" dirty="0">
                <a:solidFill>
                  <a:srgbClr val="0E58D0"/>
                </a:solidFill>
                <a:latin typeface="Century Gothic" panose="020B0502020202020204" pitchFamily="34" charset="0"/>
                <a:ea typeface="Adobe Gothic Std B" pitchFamily="34" charset="-128"/>
                <a:cs typeface="Courier New" pitchFamily="49" charset="0"/>
              </a:rPr>
              <a:t>I</a:t>
            </a:r>
            <a:r>
              <a:rPr lang="en-US" sz="5669" b="1" dirty="0">
                <a:solidFill>
                  <a:schemeClr val="bg1">
                    <a:lumMod val="65000"/>
                  </a:schemeClr>
                </a:solidFill>
                <a:latin typeface="Century Gothic" pitchFamily="34" charset="0"/>
                <a:ea typeface="Adobe Gothic Std B" pitchFamily="34" charset="-128"/>
                <a:cs typeface="Courier New" pitchFamily="49" charset="0"/>
              </a:rPr>
              <a:t>ntroduction</a:t>
            </a:r>
            <a:endParaRPr lang="ru-RU" sz="5669" b="1" dirty="0">
              <a:solidFill>
                <a:schemeClr val="bg1">
                  <a:lumMod val="65000"/>
                </a:schemeClr>
              </a:solidFill>
              <a:latin typeface="Century Gothic" pitchFamily="34" charset="0"/>
              <a:ea typeface="Adobe Gothic Std B" pitchFamily="34" charset="-128"/>
              <a:cs typeface="Courier New" pitchFamily="49" charset="0"/>
            </a:endParaRPr>
          </a:p>
        </p:txBody>
      </p:sp>
      <p:pic>
        <p:nvPicPr>
          <p:cNvPr id="6" name="Рисунок 5">
            <a:extLst>
              <a:ext uri="{FF2B5EF4-FFF2-40B4-BE49-F238E27FC236}">
                <a16:creationId xmlns:a16="http://schemas.microsoft.com/office/drawing/2014/main" id="{30D43B1F-F149-4C3E-9975-1F14871E0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Tree>
    <p:extLst>
      <p:ext uri="{BB962C8B-B14F-4D97-AF65-F5344CB8AC3E}">
        <p14:creationId xmlns:p14="http://schemas.microsoft.com/office/powerpoint/2010/main" val="2017684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619964" y="5139258"/>
            <a:ext cx="18359596" cy="1644199"/>
          </a:xfrm>
        </p:spPr>
        <p:txBody>
          <a:bodyPr>
            <a:noAutofit/>
          </a:bodyPr>
          <a:lstStyle/>
          <a:p>
            <a:pPr algn="ctr"/>
            <a:r>
              <a:rPr lang="en-US" dirty="0">
                <a:solidFill>
                  <a:schemeClr val="tx1"/>
                </a:solidFill>
                <a:latin typeface="Arial Black" pitchFamily="34" charset="0"/>
                <a:cs typeface="Courier New" pitchFamily="49" charset="0"/>
              </a:rPr>
              <a:t>Three theoretical control model </a:t>
            </a:r>
          </a:p>
        </p:txBody>
      </p:sp>
      <p:sp>
        <p:nvSpPr>
          <p:cNvPr id="6" name="Прямоугольник 5"/>
          <p:cNvSpPr/>
          <p:nvPr/>
        </p:nvSpPr>
        <p:spPr>
          <a:xfrm>
            <a:off x="5430461" y="1319975"/>
            <a:ext cx="15234397" cy="674031"/>
          </a:xfrm>
          <a:prstGeom prst="rect">
            <a:avLst/>
          </a:prstGeom>
        </p:spPr>
        <p:txBody>
          <a:bodyPr wrap="square">
            <a:spAutoFit/>
          </a:bodyPr>
          <a:lstStyle/>
          <a:p>
            <a:pPr algn="r"/>
            <a:r>
              <a:rPr lang="en-US" altLang="zh-CN" sz="3780" b="1" dirty="0">
                <a:solidFill>
                  <a:schemeClr val="bg1">
                    <a:lumMod val="50000"/>
                  </a:schemeClr>
                </a:solidFill>
                <a:latin typeface="Century Gothic" pitchFamily="34" charset="0"/>
                <a:cs typeface="Courier New" pitchFamily="49" charset="0"/>
              </a:rPr>
              <a:t>Speech</a:t>
            </a:r>
            <a:endParaRPr lang="en-US" sz="3780" b="1" dirty="0">
              <a:solidFill>
                <a:schemeClr val="bg1">
                  <a:lumMod val="50000"/>
                </a:schemeClr>
              </a:solidFill>
              <a:latin typeface="Century Gothic" pitchFamily="34" charset="0"/>
              <a:cs typeface="Courier New" pitchFamily="49" charset="0"/>
            </a:endParaRPr>
          </a:p>
        </p:txBody>
      </p:sp>
      <p:cxnSp>
        <p:nvCxnSpPr>
          <p:cNvPr id="7" name="Прямая соединительная линия 6"/>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9B1CA2AF-FBC6-4DA3-BCA0-E1CE70040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EEA033D3-C511-4239-A399-7688E4551DEB}"/>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Tree>
    <p:extLst>
      <p:ext uri="{BB962C8B-B14F-4D97-AF65-F5344CB8AC3E}">
        <p14:creationId xmlns:p14="http://schemas.microsoft.com/office/powerpoint/2010/main" val="1876912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6918570" y="1519186"/>
            <a:ext cx="14721347" cy="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Объект 2"/>
          <p:cNvSpPr txBox="1">
            <a:spLocks/>
          </p:cNvSpPr>
          <p:nvPr/>
        </p:nvSpPr>
        <p:spPr>
          <a:xfrm>
            <a:off x="10142810" y="1675011"/>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8" name="Номер слайда 7"/>
          <p:cNvSpPr>
            <a:spLocks noGrp="1"/>
          </p:cNvSpPr>
          <p:nvPr>
            <p:ph type="sldNum" sz="quarter" idx="12"/>
          </p:nvPr>
        </p:nvSpPr>
        <p:spPr/>
        <p:txBody>
          <a:bodyPr/>
          <a:lstStyle/>
          <a:p>
            <a:fld id="{718620A0-8E46-44AE-A596-DEE9D82DF8A4}" type="slidenum">
              <a:rPr lang="ru-RU" smtClean="0">
                <a:solidFill>
                  <a:srgbClr val="7F7F7F"/>
                </a:solidFill>
              </a:rPr>
              <a:pPr/>
              <a:t>4</a:t>
            </a:fld>
            <a:endParaRPr lang="ru-RU" dirty="0">
              <a:solidFill>
                <a:srgbClr val="7F7F7F"/>
              </a:solidFill>
            </a:endParaRPr>
          </a:p>
        </p:txBody>
      </p:sp>
      <p:sp>
        <p:nvSpPr>
          <p:cNvPr id="17" name="Заголовок 1"/>
          <p:cNvSpPr txBox="1">
            <a:spLocks/>
          </p:cNvSpPr>
          <p:nvPr/>
        </p:nvSpPr>
        <p:spPr>
          <a:xfrm>
            <a:off x="6115434" y="196854"/>
            <a:ext cx="14593068" cy="1181232"/>
          </a:xfrm>
          <a:prstGeom prst="rect">
            <a:avLst/>
          </a:prstGeom>
        </p:spPr>
        <p:txBody>
          <a:bodyPr vert="horz" lIns="215995" tIns="107998" rIns="215995" bIns="107998" rtlCol="0" anchor="t">
            <a:noAutofit/>
          </a:bodyPr>
          <a:lstStyle/>
          <a:p>
            <a:pPr algn="r" defTabSz="2159996">
              <a:lnSpc>
                <a:spcPts val="7559"/>
              </a:lnSpc>
              <a:spcBef>
                <a:spcPct val="0"/>
              </a:spcBef>
              <a:defRPr/>
            </a:pPr>
            <a:r>
              <a:rPr lang="en-US" altLang="zh-CN" sz="5669" b="1" cap="all" dirty="0">
                <a:solidFill>
                  <a:srgbClr val="0E58D0"/>
                </a:solidFill>
                <a:latin typeface="Century Gothic" panose="020B0502020202020204" pitchFamily="34" charset="0"/>
                <a:ea typeface="Adobe Gothic Std B" pitchFamily="34" charset="-128"/>
                <a:cs typeface="Courier New" pitchFamily="49" charset="0"/>
              </a:rPr>
              <a:t>Classify, Objective</a:t>
            </a:r>
            <a:endParaRPr lang="en-US" sz="5669" b="1" dirty="0">
              <a:solidFill>
                <a:schemeClr val="bg1">
                  <a:lumMod val="65000"/>
                </a:schemeClr>
              </a:solidFill>
              <a:latin typeface="Century Gothic" pitchFamily="34" charset="0"/>
              <a:ea typeface="Adobe Gothic Std B" pitchFamily="34" charset="-128"/>
              <a:cs typeface="Courier New" pitchFamily="49" charset="0"/>
            </a:endParaRPr>
          </a:p>
        </p:txBody>
      </p:sp>
      <p:pic>
        <p:nvPicPr>
          <p:cNvPr id="6" name="Рисунок 5">
            <a:extLst>
              <a:ext uri="{FF2B5EF4-FFF2-40B4-BE49-F238E27FC236}">
                <a16:creationId xmlns:a16="http://schemas.microsoft.com/office/drawing/2014/main" id="{30D43B1F-F149-4C3E-9975-1F14871E0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pic>
        <p:nvPicPr>
          <p:cNvPr id="3" name="图片 2">
            <a:extLst>
              <a:ext uri="{FF2B5EF4-FFF2-40B4-BE49-F238E27FC236}">
                <a16:creationId xmlns:a16="http://schemas.microsoft.com/office/drawing/2014/main" id="{D6888204-0A32-01E5-C401-05B899A196B1}"/>
              </a:ext>
            </a:extLst>
          </p:cNvPr>
          <p:cNvPicPr>
            <a:picLocks noChangeAspect="1"/>
          </p:cNvPicPr>
          <p:nvPr/>
        </p:nvPicPr>
        <p:blipFill>
          <a:blip r:embed="rId4"/>
          <a:stretch>
            <a:fillRect/>
          </a:stretch>
        </p:blipFill>
        <p:spPr>
          <a:xfrm>
            <a:off x="527154" y="1675011"/>
            <a:ext cx="9600000" cy="7028571"/>
          </a:xfrm>
          <a:prstGeom prst="rect">
            <a:avLst/>
          </a:prstGeom>
        </p:spPr>
      </p:pic>
      <p:sp>
        <p:nvSpPr>
          <p:cNvPr id="4" name="Объект 2">
            <a:extLst>
              <a:ext uri="{FF2B5EF4-FFF2-40B4-BE49-F238E27FC236}">
                <a16:creationId xmlns:a16="http://schemas.microsoft.com/office/drawing/2014/main" id="{63BC398C-A614-19F6-540A-2FF8ECB4288C}"/>
              </a:ext>
            </a:extLst>
          </p:cNvPr>
          <p:cNvSpPr txBox="1">
            <a:spLocks/>
          </p:cNvSpPr>
          <p:nvPr/>
        </p:nvSpPr>
        <p:spPr>
          <a:xfrm>
            <a:off x="10799762" y="1678993"/>
            <a:ext cx="18973770" cy="8323325"/>
          </a:xfrm>
          <a:prstGeom prst="rect">
            <a:avLst/>
          </a:prstGeom>
        </p:spPr>
        <p:txBody>
          <a:bodyPr vert="horz" lIns="215995" tIns="107998" rIns="215995" bIns="107998"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ru-RU" altLang="zh-CN" sz="4000" dirty="0"/>
              <a:t> </a:t>
            </a:r>
            <a:r>
              <a:rPr lang="en-US" altLang="zh-CN" sz="4000" dirty="0"/>
              <a:t>Mobile Robotics Laboratory</a:t>
            </a:r>
          </a:p>
          <a:p>
            <a:r>
              <a:rPr lang="en-US" altLang="zh-CN" sz="4000" dirty="0"/>
              <a:t> Mobile Robotics</a:t>
            </a:r>
          </a:p>
          <a:p>
            <a:endParaRPr lang="en-US" altLang="zh-CN" sz="4000" dirty="0"/>
          </a:p>
          <a:p>
            <a:r>
              <a:rPr lang="en-US" altLang="zh-CN" sz="4000" dirty="0"/>
              <a:t>Three theoretical control model </a:t>
            </a:r>
          </a:p>
          <a:p>
            <a:pPr lvl="1"/>
            <a:r>
              <a:rPr lang="en-US" altLang="zh-CN" sz="3600" dirty="0"/>
              <a:t>Basic Control</a:t>
            </a:r>
          </a:p>
          <a:p>
            <a:pPr lvl="2"/>
            <a:r>
              <a:rPr lang="en-US" altLang="zh-CN" sz="3200" dirty="0"/>
              <a:t>Ideal </a:t>
            </a:r>
            <a:r>
              <a:rPr lang="en-US" altLang="zh-CN" sz="3200" dirty="0" err="1"/>
              <a:t>Status,Get</a:t>
            </a:r>
            <a:r>
              <a:rPr lang="en-US" altLang="zh-CN" sz="3200" dirty="0"/>
              <a:t> All information</a:t>
            </a:r>
          </a:p>
          <a:p>
            <a:pPr lvl="1"/>
            <a:r>
              <a:rPr lang="en-US" altLang="zh-CN" sz="3600" dirty="0"/>
              <a:t>Robust Control </a:t>
            </a:r>
          </a:p>
          <a:p>
            <a:pPr lvl="1"/>
            <a:r>
              <a:rPr lang="en-US" altLang="zh-CN" sz="3600" dirty="0"/>
              <a:t>Adaptive Control            </a:t>
            </a:r>
          </a:p>
          <a:p>
            <a:r>
              <a:rPr lang="en-US" altLang="zh-CN" sz="4000" dirty="0"/>
              <a:t>Objective of the project    </a:t>
            </a:r>
          </a:p>
          <a:p>
            <a:pPr marL="0" indent="0">
              <a:buNone/>
            </a:pPr>
            <a:r>
              <a:rPr lang="en-US" altLang="zh-CN" sz="4000" dirty="0"/>
              <a:t>The objective of the study is to study robot </a:t>
            </a:r>
          </a:p>
          <a:p>
            <a:pPr marL="0" indent="0">
              <a:buNone/>
            </a:pPr>
            <a:r>
              <a:rPr lang="en-US" altLang="zh-CN" sz="4000" dirty="0"/>
              <a:t>simulation and all these controllers with </a:t>
            </a:r>
          </a:p>
          <a:p>
            <a:pPr marL="0" indent="0">
              <a:buNone/>
            </a:pPr>
            <a:r>
              <a:rPr lang="en-US" altLang="zh-CN" sz="4000" dirty="0"/>
              <a:t>performances achieved by them with different </a:t>
            </a:r>
          </a:p>
          <a:p>
            <a:pPr marL="0" indent="0">
              <a:buNone/>
            </a:pPr>
            <a:r>
              <a:rPr lang="en-US" altLang="zh-CN" sz="4000" dirty="0"/>
              <a:t>initial conditions</a:t>
            </a:r>
          </a:p>
          <a:p>
            <a:endParaRPr lang="ru-RU" altLang="zh-CN" sz="4000" dirty="0"/>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Tree>
    <p:extLst>
      <p:ext uri="{BB962C8B-B14F-4D97-AF65-F5344CB8AC3E}">
        <p14:creationId xmlns:p14="http://schemas.microsoft.com/office/powerpoint/2010/main" val="3104299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67CBD-F8B3-47D3-C57D-F98A8408D767}"/>
            </a:ext>
          </a:extLst>
        </p:cNvPr>
        <p:cNvGrpSpPr/>
        <p:nvPr/>
      </p:nvGrpSpPr>
      <p:grpSpPr>
        <a:xfrm>
          <a:off x="0" y="0"/>
          <a:ext cx="0" cy="0"/>
          <a:chOff x="0" y="0"/>
          <a:chExt cx="0" cy="0"/>
        </a:xfrm>
      </p:grpSpPr>
      <p:cxnSp>
        <p:nvCxnSpPr>
          <p:cNvPr id="7" name="Прямая соединительная линия 6">
            <a:extLst>
              <a:ext uri="{FF2B5EF4-FFF2-40B4-BE49-F238E27FC236}">
                <a16:creationId xmlns:a16="http://schemas.microsoft.com/office/drawing/2014/main" id="{05E2C659-ECD9-43AF-96A6-002C2185E740}"/>
              </a:ext>
            </a:extLst>
          </p:cNvPr>
          <p:cNvCxnSpPr/>
          <p:nvPr/>
        </p:nvCxnSpPr>
        <p:spPr>
          <a:xfrm>
            <a:off x="6918570" y="1519186"/>
            <a:ext cx="14721347" cy="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Объект 2">
            <a:extLst>
              <a:ext uri="{FF2B5EF4-FFF2-40B4-BE49-F238E27FC236}">
                <a16:creationId xmlns:a16="http://schemas.microsoft.com/office/drawing/2014/main" id="{B8DAC6D3-F2A7-C182-48B0-97710F5FD69C}"/>
              </a:ext>
            </a:extLst>
          </p:cNvPr>
          <p:cNvSpPr txBox="1">
            <a:spLocks/>
          </p:cNvSpPr>
          <p:nvPr/>
        </p:nvSpPr>
        <p:spPr>
          <a:xfrm>
            <a:off x="10151690" y="1647381"/>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8" name="Номер слайда 7">
            <a:extLst>
              <a:ext uri="{FF2B5EF4-FFF2-40B4-BE49-F238E27FC236}">
                <a16:creationId xmlns:a16="http://schemas.microsoft.com/office/drawing/2014/main" id="{4369A8AC-F537-0EC7-9EE5-015C7B5EDF7B}"/>
              </a:ext>
            </a:extLst>
          </p:cNvPr>
          <p:cNvSpPr>
            <a:spLocks noGrp="1"/>
          </p:cNvSpPr>
          <p:nvPr>
            <p:ph type="sldNum" sz="quarter" idx="12"/>
          </p:nvPr>
        </p:nvSpPr>
        <p:spPr/>
        <p:txBody>
          <a:bodyPr/>
          <a:lstStyle/>
          <a:p>
            <a:fld id="{718620A0-8E46-44AE-A596-DEE9D82DF8A4}" type="slidenum">
              <a:rPr lang="ru-RU" smtClean="0">
                <a:solidFill>
                  <a:srgbClr val="7F7F7F"/>
                </a:solidFill>
              </a:rPr>
              <a:pPr/>
              <a:t>5</a:t>
            </a:fld>
            <a:endParaRPr lang="ru-RU" dirty="0">
              <a:solidFill>
                <a:srgbClr val="7F7F7F"/>
              </a:solidFill>
            </a:endParaRPr>
          </a:p>
        </p:txBody>
      </p:sp>
      <p:sp>
        <p:nvSpPr>
          <p:cNvPr id="17" name="Заголовок 1">
            <a:extLst>
              <a:ext uri="{FF2B5EF4-FFF2-40B4-BE49-F238E27FC236}">
                <a16:creationId xmlns:a16="http://schemas.microsoft.com/office/drawing/2014/main" id="{50FF084E-572A-9C0F-0BF9-327F2585F270}"/>
              </a:ext>
            </a:extLst>
          </p:cNvPr>
          <p:cNvSpPr txBox="1">
            <a:spLocks/>
          </p:cNvSpPr>
          <p:nvPr/>
        </p:nvSpPr>
        <p:spPr>
          <a:xfrm>
            <a:off x="6115434" y="196854"/>
            <a:ext cx="14593068" cy="1181232"/>
          </a:xfrm>
          <a:prstGeom prst="rect">
            <a:avLst/>
          </a:prstGeom>
        </p:spPr>
        <p:txBody>
          <a:bodyPr vert="horz" lIns="215995" tIns="107998" rIns="215995" bIns="107998" rtlCol="0" anchor="t">
            <a:noAutofit/>
          </a:bodyPr>
          <a:lstStyle/>
          <a:p>
            <a:pPr algn="r" defTabSz="2159996">
              <a:lnSpc>
                <a:spcPts val="7559"/>
              </a:lnSpc>
              <a:spcBef>
                <a:spcPct val="0"/>
              </a:spcBef>
              <a:defRPr/>
            </a:pPr>
            <a:r>
              <a:rPr lang="en-US" altLang="zh-CN" sz="5669" b="1" cap="all" dirty="0" err="1">
                <a:solidFill>
                  <a:srgbClr val="0E58D0"/>
                </a:solidFill>
                <a:latin typeface="Century Gothic" panose="020B0502020202020204" pitchFamily="34" charset="0"/>
                <a:ea typeface="Adobe Gothic Std B" pitchFamily="34" charset="-128"/>
                <a:cs typeface="Courier New" pitchFamily="49" charset="0"/>
              </a:rPr>
              <a:t>Simulation:Basic</a:t>
            </a:r>
            <a:endParaRPr lang="en-US" sz="5669" b="1" dirty="0">
              <a:solidFill>
                <a:schemeClr val="bg1">
                  <a:lumMod val="65000"/>
                </a:schemeClr>
              </a:solidFill>
              <a:latin typeface="Century Gothic" pitchFamily="34" charset="0"/>
              <a:ea typeface="Adobe Gothic Std B" pitchFamily="34" charset="-128"/>
              <a:cs typeface="Courier New" pitchFamily="49" charset="0"/>
            </a:endParaRPr>
          </a:p>
        </p:txBody>
      </p:sp>
      <p:pic>
        <p:nvPicPr>
          <p:cNvPr id="6" name="Рисунок 5">
            <a:extLst>
              <a:ext uri="{FF2B5EF4-FFF2-40B4-BE49-F238E27FC236}">
                <a16:creationId xmlns:a16="http://schemas.microsoft.com/office/drawing/2014/main" id="{2CF29B6E-4533-D365-B56C-468CFB2D0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4" name="Объект 2">
            <a:extLst>
              <a:ext uri="{FF2B5EF4-FFF2-40B4-BE49-F238E27FC236}">
                <a16:creationId xmlns:a16="http://schemas.microsoft.com/office/drawing/2014/main" id="{43E847FF-67A2-58C5-96D5-322F1E8329E7}"/>
              </a:ext>
            </a:extLst>
          </p:cNvPr>
          <p:cNvSpPr txBox="1">
            <a:spLocks/>
          </p:cNvSpPr>
          <p:nvPr/>
        </p:nvSpPr>
        <p:spPr>
          <a:xfrm>
            <a:off x="15479660" y="1660288"/>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4000" dirty="0"/>
              <a:t>We know everything. Ideal</a:t>
            </a:r>
          </a:p>
          <a:p>
            <a:endParaRPr lang="ru-RU" altLang="zh-CN" sz="4000" dirty="0"/>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pic>
        <p:nvPicPr>
          <p:cNvPr id="5" name="图片 4">
            <a:extLst>
              <a:ext uri="{FF2B5EF4-FFF2-40B4-BE49-F238E27FC236}">
                <a16:creationId xmlns:a16="http://schemas.microsoft.com/office/drawing/2014/main" id="{5B34EC3C-4B1C-0D7C-92EB-B5FAFC2394E8}"/>
              </a:ext>
            </a:extLst>
          </p:cNvPr>
          <p:cNvPicPr>
            <a:picLocks noChangeAspect="1"/>
          </p:cNvPicPr>
          <p:nvPr/>
        </p:nvPicPr>
        <p:blipFill>
          <a:blip r:embed="rId4"/>
          <a:stretch>
            <a:fillRect/>
          </a:stretch>
        </p:blipFill>
        <p:spPr>
          <a:xfrm>
            <a:off x="246284" y="1195578"/>
            <a:ext cx="7628571" cy="6914286"/>
          </a:xfrm>
          <a:prstGeom prst="rect">
            <a:avLst/>
          </a:prstGeom>
        </p:spPr>
      </p:pic>
      <p:pic>
        <p:nvPicPr>
          <p:cNvPr id="13" name="图片 12">
            <a:extLst>
              <a:ext uri="{FF2B5EF4-FFF2-40B4-BE49-F238E27FC236}">
                <a16:creationId xmlns:a16="http://schemas.microsoft.com/office/drawing/2014/main" id="{3C2A7830-1EC5-94FD-122E-762B9394CD14}"/>
              </a:ext>
            </a:extLst>
          </p:cNvPr>
          <p:cNvPicPr>
            <a:picLocks noChangeAspect="1"/>
          </p:cNvPicPr>
          <p:nvPr/>
        </p:nvPicPr>
        <p:blipFill>
          <a:blip r:embed="rId5"/>
          <a:stretch>
            <a:fillRect/>
          </a:stretch>
        </p:blipFill>
        <p:spPr>
          <a:xfrm>
            <a:off x="7834881" y="1195578"/>
            <a:ext cx="7800000" cy="7000000"/>
          </a:xfrm>
          <a:prstGeom prst="rect">
            <a:avLst/>
          </a:prstGeom>
        </p:spPr>
      </p:pic>
      <p:pic>
        <p:nvPicPr>
          <p:cNvPr id="15" name="图片 14">
            <a:extLst>
              <a:ext uri="{FF2B5EF4-FFF2-40B4-BE49-F238E27FC236}">
                <a16:creationId xmlns:a16="http://schemas.microsoft.com/office/drawing/2014/main" id="{2A83DF0D-B0B1-EC82-405F-97AD599B3032}"/>
              </a:ext>
            </a:extLst>
          </p:cNvPr>
          <p:cNvPicPr>
            <a:picLocks noChangeAspect="1"/>
          </p:cNvPicPr>
          <p:nvPr/>
        </p:nvPicPr>
        <p:blipFill>
          <a:blip r:embed="rId6"/>
          <a:stretch>
            <a:fillRect/>
          </a:stretch>
        </p:blipFill>
        <p:spPr>
          <a:xfrm>
            <a:off x="0" y="8109864"/>
            <a:ext cx="5919603" cy="5130322"/>
          </a:xfrm>
          <a:prstGeom prst="rect">
            <a:avLst/>
          </a:prstGeom>
        </p:spPr>
      </p:pic>
    </p:spTree>
    <p:extLst>
      <p:ext uri="{BB962C8B-B14F-4D97-AF65-F5344CB8AC3E}">
        <p14:creationId xmlns:p14="http://schemas.microsoft.com/office/powerpoint/2010/main" val="2616538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6F2C-1910-66FD-CCDE-04DA58A5C07D}"/>
            </a:ext>
          </a:extLst>
        </p:cNvPr>
        <p:cNvGrpSpPr/>
        <p:nvPr/>
      </p:nvGrpSpPr>
      <p:grpSpPr>
        <a:xfrm>
          <a:off x="0" y="0"/>
          <a:ext cx="0" cy="0"/>
          <a:chOff x="0" y="0"/>
          <a:chExt cx="0" cy="0"/>
        </a:xfrm>
      </p:grpSpPr>
      <p:cxnSp>
        <p:nvCxnSpPr>
          <p:cNvPr id="7" name="Прямая соединительная линия 6">
            <a:extLst>
              <a:ext uri="{FF2B5EF4-FFF2-40B4-BE49-F238E27FC236}">
                <a16:creationId xmlns:a16="http://schemas.microsoft.com/office/drawing/2014/main" id="{CE77DEDC-7073-FD6A-E0A2-D1E886EB99F3}"/>
              </a:ext>
            </a:extLst>
          </p:cNvPr>
          <p:cNvCxnSpPr/>
          <p:nvPr/>
        </p:nvCxnSpPr>
        <p:spPr>
          <a:xfrm>
            <a:off x="6918570" y="1519186"/>
            <a:ext cx="14721347" cy="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Объект 2">
            <a:extLst>
              <a:ext uri="{FF2B5EF4-FFF2-40B4-BE49-F238E27FC236}">
                <a16:creationId xmlns:a16="http://schemas.microsoft.com/office/drawing/2014/main" id="{707BEC2B-00D3-601F-B82C-5FFD60C8A393}"/>
              </a:ext>
            </a:extLst>
          </p:cNvPr>
          <p:cNvSpPr txBox="1">
            <a:spLocks/>
          </p:cNvSpPr>
          <p:nvPr/>
        </p:nvSpPr>
        <p:spPr>
          <a:xfrm>
            <a:off x="10151690" y="1647381"/>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8" name="Номер слайда 7">
            <a:extLst>
              <a:ext uri="{FF2B5EF4-FFF2-40B4-BE49-F238E27FC236}">
                <a16:creationId xmlns:a16="http://schemas.microsoft.com/office/drawing/2014/main" id="{C39E99B3-E2CF-0FC6-EE69-202E3AD1E31A}"/>
              </a:ext>
            </a:extLst>
          </p:cNvPr>
          <p:cNvSpPr>
            <a:spLocks noGrp="1"/>
          </p:cNvSpPr>
          <p:nvPr>
            <p:ph type="sldNum" sz="quarter" idx="12"/>
          </p:nvPr>
        </p:nvSpPr>
        <p:spPr/>
        <p:txBody>
          <a:bodyPr/>
          <a:lstStyle/>
          <a:p>
            <a:fld id="{718620A0-8E46-44AE-A596-DEE9D82DF8A4}" type="slidenum">
              <a:rPr lang="ru-RU" smtClean="0">
                <a:solidFill>
                  <a:srgbClr val="7F7F7F"/>
                </a:solidFill>
              </a:rPr>
              <a:pPr/>
              <a:t>6</a:t>
            </a:fld>
            <a:endParaRPr lang="ru-RU" dirty="0">
              <a:solidFill>
                <a:srgbClr val="7F7F7F"/>
              </a:solidFill>
            </a:endParaRPr>
          </a:p>
        </p:txBody>
      </p:sp>
      <p:sp>
        <p:nvSpPr>
          <p:cNvPr id="17" name="Заголовок 1">
            <a:extLst>
              <a:ext uri="{FF2B5EF4-FFF2-40B4-BE49-F238E27FC236}">
                <a16:creationId xmlns:a16="http://schemas.microsoft.com/office/drawing/2014/main" id="{9A73891B-E84C-3F89-22C5-AD749340BA1A}"/>
              </a:ext>
            </a:extLst>
          </p:cNvPr>
          <p:cNvSpPr txBox="1">
            <a:spLocks/>
          </p:cNvSpPr>
          <p:nvPr/>
        </p:nvSpPr>
        <p:spPr>
          <a:xfrm>
            <a:off x="6115434" y="196854"/>
            <a:ext cx="14593068" cy="1181232"/>
          </a:xfrm>
          <a:prstGeom prst="rect">
            <a:avLst/>
          </a:prstGeom>
        </p:spPr>
        <p:txBody>
          <a:bodyPr vert="horz" lIns="215995" tIns="107998" rIns="215995" bIns="107998" rtlCol="0" anchor="t">
            <a:noAutofit/>
          </a:bodyPr>
          <a:lstStyle/>
          <a:p>
            <a:pPr algn="r" defTabSz="2159996">
              <a:lnSpc>
                <a:spcPts val="7559"/>
              </a:lnSpc>
              <a:spcBef>
                <a:spcPct val="0"/>
              </a:spcBef>
              <a:defRPr/>
            </a:pPr>
            <a:r>
              <a:rPr lang="en-US" altLang="zh-CN" sz="5669" b="1" cap="all" dirty="0" err="1">
                <a:solidFill>
                  <a:srgbClr val="0E58D0"/>
                </a:solidFill>
                <a:latin typeface="Century Gothic" panose="020B0502020202020204" pitchFamily="34" charset="0"/>
                <a:ea typeface="Adobe Gothic Std B" pitchFamily="34" charset="-128"/>
                <a:cs typeface="Courier New" pitchFamily="49" charset="0"/>
              </a:rPr>
              <a:t>Simulation:Adaptive</a:t>
            </a:r>
            <a:endParaRPr lang="en-US" sz="5669" b="1" dirty="0">
              <a:solidFill>
                <a:schemeClr val="bg1">
                  <a:lumMod val="65000"/>
                </a:schemeClr>
              </a:solidFill>
              <a:latin typeface="Century Gothic" pitchFamily="34" charset="0"/>
              <a:ea typeface="Adobe Gothic Std B" pitchFamily="34" charset="-128"/>
              <a:cs typeface="Courier New" pitchFamily="49" charset="0"/>
            </a:endParaRPr>
          </a:p>
        </p:txBody>
      </p:sp>
      <p:pic>
        <p:nvPicPr>
          <p:cNvPr id="6" name="Рисунок 5">
            <a:extLst>
              <a:ext uri="{FF2B5EF4-FFF2-40B4-BE49-F238E27FC236}">
                <a16:creationId xmlns:a16="http://schemas.microsoft.com/office/drawing/2014/main" id="{D4E170E1-F5DE-003C-5DEB-85CA420F0F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4" name="Объект 2">
            <a:extLst>
              <a:ext uri="{FF2B5EF4-FFF2-40B4-BE49-F238E27FC236}">
                <a16:creationId xmlns:a16="http://schemas.microsoft.com/office/drawing/2014/main" id="{C9BA3217-40CB-C214-BDB5-2156C2D91269}"/>
              </a:ext>
            </a:extLst>
          </p:cNvPr>
          <p:cNvSpPr txBox="1">
            <a:spLocks/>
          </p:cNvSpPr>
          <p:nvPr/>
        </p:nvSpPr>
        <p:spPr>
          <a:xfrm>
            <a:off x="664805" y="1660288"/>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4000" dirty="0"/>
              <a:t>Gradually get the path</a:t>
            </a:r>
          </a:p>
          <a:p>
            <a:r>
              <a:rPr lang="en-US" altLang="zh-CN" sz="4000" dirty="0"/>
              <a:t>API: GD ,EKF, DREM</a:t>
            </a:r>
          </a:p>
          <a:p>
            <a:r>
              <a:rPr lang="en-US" altLang="zh-CN" sz="4000" dirty="0"/>
              <a:t>Only GD(</a:t>
            </a:r>
            <a:r>
              <a:rPr lang="en-US" altLang="zh-CN" b="1" dirty="0"/>
              <a:t>Gradient-Descent</a:t>
            </a:r>
            <a:r>
              <a:rPr lang="en-US" altLang="zh-CN" sz="4000" dirty="0"/>
              <a:t>) Finished</a:t>
            </a:r>
          </a:p>
          <a:p>
            <a:endParaRPr lang="ru-RU" altLang="zh-CN" sz="4000" dirty="0"/>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a:p>
            <a:pPr>
              <a:spcBef>
                <a:spcPts val="0"/>
              </a:spcBef>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pic>
        <p:nvPicPr>
          <p:cNvPr id="3" name="图片 2">
            <a:extLst>
              <a:ext uri="{FF2B5EF4-FFF2-40B4-BE49-F238E27FC236}">
                <a16:creationId xmlns:a16="http://schemas.microsoft.com/office/drawing/2014/main" id="{608E7F67-B39D-7B59-612F-662FA4B5B6BA}"/>
              </a:ext>
            </a:extLst>
          </p:cNvPr>
          <p:cNvPicPr>
            <a:picLocks noChangeAspect="1"/>
          </p:cNvPicPr>
          <p:nvPr/>
        </p:nvPicPr>
        <p:blipFill>
          <a:blip r:embed="rId4"/>
          <a:stretch>
            <a:fillRect/>
          </a:stretch>
        </p:blipFill>
        <p:spPr>
          <a:xfrm>
            <a:off x="430610" y="4669322"/>
            <a:ext cx="7628571" cy="6942857"/>
          </a:xfrm>
          <a:prstGeom prst="rect">
            <a:avLst/>
          </a:prstGeom>
        </p:spPr>
      </p:pic>
      <p:pic>
        <p:nvPicPr>
          <p:cNvPr id="10" name="图片 9">
            <a:extLst>
              <a:ext uri="{FF2B5EF4-FFF2-40B4-BE49-F238E27FC236}">
                <a16:creationId xmlns:a16="http://schemas.microsoft.com/office/drawing/2014/main" id="{B480CE86-D87D-EBE9-D3FA-A0989D306222}"/>
              </a:ext>
            </a:extLst>
          </p:cNvPr>
          <p:cNvPicPr>
            <a:picLocks noChangeAspect="1"/>
          </p:cNvPicPr>
          <p:nvPr/>
        </p:nvPicPr>
        <p:blipFill>
          <a:blip r:embed="rId5"/>
          <a:stretch>
            <a:fillRect/>
          </a:stretch>
        </p:blipFill>
        <p:spPr>
          <a:xfrm>
            <a:off x="8077015" y="4669322"/>
            <a:ext cx="7628571" cy="6857143"/>
          </a:xfrm>
          <a:prstGeom prst="rect">
            <a:avLst/>
          </a:prstGeom>
        </p:spPr>
      </p:pic>
      <p:pic>
        <p:nvPicPr>
          <p:cNvPr id="14" name="图片 13">
            <a:extLst>
              <a:ext uri="{FF2B5EF4-FFF2-40B4-BE49-F238E27FC236}">
                <a16:creationId xmlns:a16="http://schemas.microsoft.com/office/drawing/2014/main" id="{44369E02-D652-B05C-4F72-BF6AA2C3F103}"/>
              </a:ext>
            </a:extLst>
          </p:cNvPr>
          <p:cNvPicPr>
            <a:picLocks noChangeAspect="1"/>
          </p:cNvPicPr>
          <p:nvPr/>
        </p:nvPicPr>
        <p:blipFill>
          <a:blip r:embed="rId6"/>
          <a:stretch>
            <a:fillRect/>
          </a:stretch>
        </p:blipFill>
        <p:spPr>
          <a:xfrm>
            <a:off x="15479660" y="1695665"/>
            <a:ext cx="5600000" cy="4885714"/>
          </a:xfrm>
          <a:prstGeom prst="rect">
            <a:avLst/>
          </a:prstGeom>
        </p:spPr>
      </p:pic>
    </p:spTree>
    <p:extLst>
      <p:ext uri="{BB962C8B-B14F-4D97-AF65-F5344CB8AC3E}">
        <p14:creationId xmlns:p14="http://schemas.microsoft.com/office/powerpoint/2010/main" val="2954935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924AB-21C7-C2E9-05B0-40C3A202B714}"/>
            </a:ext>
          </a:extLst>
        </p:cNvPr>
        <p:cNvGrpSpPr/>
        <p:nvPr/>
      </p:nvGrpSpPr>
      <p:grpSpPr>
        <a:xfrm>
          <a:off x="0" y="0"/>
          <a:ext cx="0" cy="0"/>
          <a:chOff x="0" y="0"/>
          <a:chExt cx="0" cy="0"/>
        </a:xfrm>
      </p:grpSpPr>
      <p:cxnSp>
        <p:nvCxnSpPr>
          <p:cNvPr id="7" name="Прямая соединительная линия 6">
            <a:extLst>
              <a:ext uri="{FF2B5EF4-FFF2-40B4-BE49-F238E27FC236}">
                <a16:creationId xmlns:a16="http://schemas.microsoft.com/office/drawing/2014/main" id="{5E2F3EFA-84CB-ED4F-C752-B8BC11516D8B}"/>
              </a:ext>
            </a:extLst>
          </p:cNvPr>
          <p:cNvCxnSpPr/>
          <p:nvPr/>
        </p:nvCxnSpPr>
        <p:spPr>
          <a:xfrm>
            <a:off x="6918570" y="1519186"/>
            <a:ext cx="14721347" cy="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Объект 2">
            <a:extLst>
              <a:ext uri="{FF2B5EF4-FFF2-40B4-BE49-F238E27FC236}">
                <a16:creationId xmlns:a16="http://schemas.microsoft.com/office/drawing/2014/main" id="{FE97C073-9E30-43CD-9065-FA6FDB976C4D}"/>
              </a:ext>
            </a:extLst>
          </p:cNvPr>
          <p:cNvSpPr txBox="1">
            <a:spLocks/>
          </p:cNvSpPr>
          <p:nvPr/>
        </p:nvSpPr>
        <p:spPr>
          <a:xfrm>
            <a:off x="10151690" y="1647381"/>
            <a:ext cx="18973770" cy="8323325"/>
          </a:xfrm>
          <a:prstGeom prst="rect">
            <a:avLst/>
          </a:prstGeom>
        </p:spPr>
        <p:txBody>
          <a:bodyPr vert="horz" lIns="215995" tIns="107998" rIns="215995" bIns="107998"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tabLst>
                <a:tab pos="0" algn="l"/>
                <a:tab pos="680314" algn="l"/>
              </a:tabLst>
            </a:pPr>
            <a:endParaRPr lang="en-US" sz="3780" dirty="0">
              <a:solidFill>
                <a:schemeClr val="bg1">
                  <a:lumMod val="50000"/>
                </a:schemeClr>
              </a:solidFill>
              <a:latin typeface="Franklin Gothic Book" panose="020B0503020102020204" pitchFamily="34" charset="0"/>
              <a:cs typeface="Arial" pitchFamily="34" charset="0"/>
            </a:endParaRPr>
          </a:p>
        </p:txBody>
      </p:sp>
      <p:sp>
        <p:nvSpPr>
          <p:cNvPr id="8" name="Номер слайда 7">
            <a:extLst>
              <a:ext uri="{FF2B5EF4-FFF2-40B4-BE49-F238E27FC236}">
                <a16:creationId xmlns:a16="http://schemas.microsoft.com/office/drawing/2014/main" id="{B989116C-9341-DDD2-8D32-5965A0B088CD}"/>
              </a:ext>
            </a:extLst>
          </p:cNvPr>
          <p:cNvSpPr>
            <a:spLocks noGrp="1"/>
          </p:cNvSpPr>
          <p:nvPr>
            <p:ph type="sldNum" sz="quarter" idx="12"/>
          </p:nvPr>
        </p:nvSpPr>
        <p:spPr/>
        <p:txBody>
          <a:bodyPr/>
          <a:lstStyle/>
          <a:p>
            <a:fld id="{718620A0-8E46-44AE-A596-DEE9D82DF8A4}" type="slidenum">
              <a:rPr lang="ru-RU" smtClean="0">
                <a:solidFill>
                  <a:srgbClr val="7F7F7F"/>
                </a:solidFill>
              </a:rPr>
              <a:pPr/>
              <a:t>7</a:t>
            </a:fld>
            <a:endParaRPr lang="ru-RU" dirty="0">
              <a:solidFill>
                <a:srgbClr val="7F7F7F"/>
              </a:solidFill>
            </a:endParaRPr>
          </a:p>
        </p:txBody>
      </p:sp>
      <p:sp>
        <p:nvSpPr>
          <p:cNvPr id="17" name="Заголовок 1">
            <a:extLst>
              <a:ext uri="{FF2B5EF4-FFF2-40B4-BE49-F238E27FC236}">
                <a16:creationId xmlns:a16="http://schemas.microsoft.com/office/drawing/2014/main" id="{32AB5AA6-A6E0-EAF8-8189-AE0F3A2E2F3F}"/>
              </a:ext>
            </a:extLst>
          </p:cNvPr>
          <p:cNvSpPr txBox="1">
            <a:spLocks/>
          </p:cNvSpPr>
          <p:nvPr/>
        </p:nvSpPr>
        <p:spPr>
          <a:xfrm>
            <a:off x="6115434" y="196854"/>
            <a:ext cx="14593068" cy="1181232"/>
          </a:xfrm>
          <a:prstGeom prst="rect">
            <a:avLst/>
          </a:prstGeom>
        </p:spPr>
        <p:txBody>
          <a:bodyPr vert="horz" lIns="215995" tIns="107998" rIns="215995" bIns="107998" rtlCol="0" anchor="t">
            <a:noAutofit/>
          </a:bodyPr>
          <a:lstStyle/>
          <a:p>
            <a:pPr algn="r" defTabSz="2159996">
              <a:lnSpc>
                <a:spcPts val="7559"/>
              </a:lnSpc>
              <a:spcBef>
                <a:spcPct val="0"/>
              </a:spcBef>
              <a:defRPr/>
            </a:pPr>
            <a:r>
              <a:rPr lang="en-US" altLang="zh-CN" sz="5669" b="1" cap="all" dirty="0" err="1">
                <a:solidFill>
                  <a:srgbClr val="0E58D0"/>
                </a:solidFill>
                <a:latin typeface="Century Gothic" panose="020B0502020202020204" pitchFamily="34" charset="0"/>
                <a:ea typeface="Adobe Gothic Std B" pitchFamily="34" charset="-128"/>
                <a:cs typeface="Courier New" pitchFamily="49" charset="0"/>
              </a:rPr>
              <a:t>Simulation:Basic</a:t>
            </a:r>
            <a:r>
              <a:rPr lang="en-US" altLang="zh-CN" sz="5669" b="1" cap="all" dirty="0">
                <a:solidFill>
                  <a:srgbClr val="0E58D0"/>
                </a:solidFill>
                <a:latin typeface="Century Gothic" panose="020B0502020202020204" pitchFamily="34" charset="0"/>
                <a:ea typeface="Adobe Gothic Std B" pitchFamily="34" charset="-128"/>
                <a:cs typeface="Courier New" pitchFamily="49" charset="0"/>
              </a:rPr>
              <a:t>&amp;&amp;Adaptive Video</a:t>
            </a:r>
          </a:p>
          <a:p>
            <a:pPr algn="r" defTabSz="2159996">
              <a:lnSpc>
                <a:spcPts val="7559"/>
              </a:lnSpc>
              <a:spcBef>
                <a:spcPct val="0"/>
              </a:spcBef>
              <a:defRPr/>
            </a:pPr>
            <a:endParaRPr lang="en-US" sz="5669" b="1" dirty="0">
              <a:solidFill>
                <a:schemeClr val="bg1">
                  <a:lumMod val="65000"/>
                </a:schemeClr>
              </a:solidFill>
              <a:latin typeface="Century Gothic" pitchFamily="34" charset="0"/>
              <a:ea typeface="Adobe Gothic Std B" pitchFamily="34" charset="-128"/>
              <a:cs typeface="Courier New" pitchFamily="49" charset="0"/>
            </a:endParaRPr>
          </a:p>
        </p:txBody>
      </p:sp>
      <p:pic>
        <p:nvPicPr>
          <p:cNvPr id="6" name="Рисунок 5">
            <a:extLst>
              <a:ext uri="{FF2B5EF4-FFF2-40B4-BE49-F238E27FC236}">
                <a16:creationId xmlns:a16="http://schemas.microsoft.com/office/drawing/2014/main" id="{E65344B8-A466-C92A-7538-9200645E49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pic>
        <p:nvPicPr>
          <p:cNvPr id="2" name="Basic&amp;&amp;Adaptive">
            <a:hlinkClick r:id="" action="ppaction://media"/>
            <a:extLst>
              <a:ext uri="{FF2B5EF4-FFF2-40B4-BE49-F238E27FC236}">
                <a16:creationId xmlns:a16="http://schemas.microsoft.com/office/drawing/2014/main" id="{616C3812-806D-E0D8-75A6-170353A8052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98762" y="2161298"/>
            <a:ext cx="16705856" cy="9397044"/>
          </a:xfrm>
          <a:prstGeom prst="rect">
            <a:avLst/>
          </a:prstGeom>
        </p:spPr>
      </p:pic>
    </p:spTree>
    <p:extLst>
      <p:ext uri="{BB962C8B-B14F-4D97-AF65-F5344CB8AC3E}">
        <p14:creationId xmlns:p14="http://schemas.microsoft.com/office/powerpoint/2010/main" val="219940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1619964" y="5139258"/>
            <a:ext cx="18359596" cy="1644199"/>
          </a:xfrm>
        </p:spPr>
        <p:txBody>
          <a:bodyPr>
            <a:noAutofit/>
          </a:bodyPr>
          <a:lstStyle/>
          <a:p>
            <a:pPr algn="ctr"/>
            <a:r>
              <a:rPr lang="en-US" dirty="0" err="1">
                <a:solidFill>
                  <a:schemeClr val="tx1"/>
                </a:solidFill>
                <a:latin typeface="Arial Black" pitchFamily="34" charset="0"/>
                <a:cs typeface="Courier New" pitchFamily="49" charset="0"/>
              </a:rPr>
              <a:t>Robost</a:t>
            </a:r>
            <a:r>
              <a:rPr lang="en-US" dirty="0">
                <a:solidFill>
                  <a:schemeClr val="tx1"/>
                </a:solidFill>
                <a:latin typeface="Arial Black" pitchFamily="34" charset="0"/>
                <a:cs typeface="Courier New" pitchFamily="49" charset="0"/>
              </a:rPr>
              <a:t> Control Simulation</a:t>
            </a:r>
          </a:p>
        </p:txBody>
      </p:sp>
      <p:sp>
        <p:nvSpPr>
          <p:cNvPr id="6" name="Прямоугольник 5"/>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Simulation Part</a:t>
            </a:r>
          </a:p>
        </p:txBody>
      </p:sp>
      <p:cxnSp>
        <p:nvCxnSpPr>
          <p:cNvPr id="7" name="Прямая соединительная линия 6"/>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9B1CA2AF-FBC6-4DA3-BCA0-E1CE70040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EEA033D3-C511-4239-A399-7688E4551DEB}"/>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spTree>
    <p:extLst>
      <p:ext uri="{BB962C8B-B14F-4D97-AF65-F5344CB8AC3E}">
        <p14:creationId xmlns:p14="http://schemas.microsoft.com/office/powerpoint/2010/main" val="24568607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3457822" y="1720351"/>
            <a:ext cx="21602400" cy="1644199"/>
          </a:xfrm>
        </p:spPr>
        <p:txBody>
          <a:bodyPr>
            <a:noAutofit/>
          </a:bodyPr>
          <a:lstStyle/>
          <a:p>
            <a:pPr algn="ctr"/>
            <a:r>
              <a:rPr lang="en-US" dirty="0">
                <a:solidFill>
                  <a:schemeClr val="tx1"/>
                </a:solidFill>
                <a:latin typeface="Arial Black" pitchFamily="34" charset="0"/>
                <a:cs typeface="Courier New" pitchFamily="49" charset="0"/>
              </a:rPr>
              <a:t>                  Math Model:  feedforward, feedback, Estimator</a:t>
            </a:r>
          </a:p>
        </p:txBody>
      </p:sp>
      <p:sp>
        <p:nvSpPr>
          <p:cNvPr id="6" name="Прямоугольник 5"/>
          <p:cNvSpPr/>
          <p:nvPr/>
        </p:nvSpPr>
        <p:spPr>
          <a:xfrm>
            <a:off x="5430461" y="1319975"/>
            <a:ext cx="15234397" cy="674031"/>
          </a:xfrm>
          <a:prstGeom prst="rect">
            <a:avLst/>
          </a:prstGeom>
        </p:spPr>
        <p:txBody>
          <a:bodyPr wrap="square">
            <a:spAutoFit/>
          </a:bodyPr>
          <a:lstStyle/>
          <a:p>
            <a:pPr algn="r"/>
            <a:r>
              <a:rPr lang="en-US" sz="3780" b="1" dirty="0">
                <a:solidFill>
                  <a:schemeClr val="bg1">
                    <a:lumMod val="50000"/>
                  </a:schemeClr>
                </a:solidFill>
                <a:latin typeface="Century Gothic" pitchFamily="34" charset="0"/>
                <a:cs typeface="Courier New" pitchFamily="49" charset="0"/>
              </a:rPr>
              <a:t>Math</a:t>
            </a:r>
          </a:p>
        </p:txBody>
      </p:sp>
      <p:cxnSp>
        <p:nvCxnSpPr>
          <p:cNvPr id="7" name="Прямая соединительная линия 6"/>
          <p:cNvCxnSpPr>
            <a:cxnSpLocks/>
          </p:cNvCxnSpPr>
          <p:nvPr/>
        </p:nvCxnSpPr>
        <p:spPr>
          <a:xfrm>
            <a:off x="6628571" y="2186930"/>
            <a:ext cx="1497095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9" name="Рисунок 8">
            <a:extLst>
              <a:ext uri="{FF2B5EF4-FFF2-40B4-BE49-F238E27FC236}">
                <a16:creationId xmlns:a16="http://schemas.microsoft.com/office/drawing/2014/main" id="{9B1CA2AF-FBC6-4DA3-BCA0-E1CE70040B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586" y="159807"/>
            <a:ext cx="5112568" cy="1035771"/>
          </a:xfrm>
          <a:prstGeom prst="rect">
            <a:avLst/>
          </a:prstGeom>
        </p:spPr>
      </p:pic>
      <p:sp>
        <p:nvSpPr>
          <p:cNvPr id="11" name="Заголовок 1">
            <a:extLst>
              <a:ext uri="{FF2B5EF4-FFF2-40B4-BE49-F238E27FC236}">
                <a16:creationId xmlns:a16="http://schemas.microsoft.com/office/drawing/2014/main" id="{EEA033D3-C511-4239-A399-7688E4551DEB}"/>
              </a:ext>
            </a:extLst>
          </p:cNvPr>
          <p:cNvSpPr txBox="1">
            <a:spLocks/>
          </p:cNvSpPr>
          <p:nvPr/>
        </p:nvSpPr>
        <p:spPr>
          <a:xfrm>
            <a:off x="6551290" y="159807"/>
            <a:ext cx="14287887" cy="1497184"/>
          </a:xfrm>
          <a:prstGeom prst="rect">
            <a:avLst/>
          </a:prstGeom>
        </p:spPr>
        <p:txBody>
          <a:bodyPr vert="horz" lIns="215995" tIns="107998" rIns="215995" bIns="107998" rtlCol="0" anchor="t">
            <a:noAutofit/>
          </a:bodyPr>
          <a:lstStyle/>
          <a:p>
            <a:pPr algn="r" defTabSz="2159996">
              <a:lnSpc>
                <a:spcPts val="7559"/>
              </a:lnSpc>
              <a:spcBef>
                <a:spcPct val="0"/>
              </a:spcBef>
              <a:tabLst>
                <a:tab pos="3599993" algn="l"/>
              </a:tabLst>
              <a:defRPr/>
            </a:pP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2025 </a:t>
            </a:r>
            <a:r>
              <a:rPr lang="en-US" altLang="zh-CN" sz="6614" b="1" cap="all" dirty="0" err="1">
                <a:solidFill>
                  <a:schemeClr val="bg1">
                    <a:lumMod val="50000"/>
                  </a:schemeClr>
                </a:solidFill>
                <a:latin typeface="Century Gothic" pitchFamily="34" charset="0"/>
                <a:ea typeface="Adobe Gothic Std B" pitchFamily="34" charset="-128"/>
                <a:cs typeface="Courier New" pitchFamily="49" charset="0"/>
              </a:rPr>
              <a:t>itmo</a:t>
            </a:r>
            <a:r>
              <a:rPr lang="en-US" altLang="zh-CN" sz="6614" b="1" cap="all" dirty="0">
                <a:solidFill>
                  <a:schemeClr val="bg1">
                    <a:lumMod val="50000"/>
                  </a:schemeClr>
                </a:solidFill>
                <a:latin typeface="Century Gothic" pitchFamily="34" charset="0"/>
                <a:ea typeface="Adobe Gothic Std B" pitchFamily="34" charset="-128"/>
                <a:cs typeface="Courier New" pitchFamily="49" charset="0"/>
              </a:rPr>
              <a:t> Summer school</a:t>
            </a:r>
            <a:endParaRPr lang="ru-RU" altLang="zh-CN" sz="4800" b="1" cap="all" dirty="0">
              <a:solidFill>
                <a:schemeClr val="bg1">
                  <a:lumMod val="50000"/>
                </a:schemeClr>
              </a:solidFill>
              <a:latin typeface="Century Gothic" pitchFamily="34" charset="0"/>
              <a:ea typeface="Adobe Gothic Std B" pitchFamily="34" charset="-128"/>
              <a:cs typeface="Courier New" pitchFamily="49" charset="0"/>
            </a:endParaRPr>
          </a:p>
        </p:txBody>
      </p:sp>
      <p:pic>
        <p:nvPicPr>
          <p:cNvPr id="4" name="图片 3" descr="电脑屏幕的照片上有文字&#10;&#10;AI 生成的内容可能不正确。">
            <a:extLst>
              <a:ext uri="{FF2B5EF4-FFF2-40B4-BE49-F238E27FC236}">
                <a16:creationId xmlns:a16="http://schemas.microsoft.com/office/drawing/2014/main" id="{081E652C-D908-A5EC-1103-A95799A19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785" y="3276607"/>
            <a:ext cx="6689516" cy="8915870"/>
          </a:xfrm>
          <a:prstGeom prst="rect">
            <a:avLst/>
          </a:prstGeom>
        </p:spPr>
      </p:pic>
      <p:pic>
        <p:nvPicPr>
          <p:cNvPr id="8" name="图片 7" descr="图示&#10;&#10;AI 生成的内容可能不正确。">
            <a:extLst>
              <a:ext uri="{FF2B5EF4-FFF2-40B4-BE49-F238E27FC236}">
                <a16:creationId xmlns:a16="http://schemas.microsoft.com/office/drawing/2014/main" id="{BA779109-B5D7-45C2-63B6-AE8B0739C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6301" y="3255269"/>
            <a:ext cx="6705526" cy="8937208"/>
          </a:xfrm>
          <a:prstGeom prst="rect">
            <a:avLst/>
          </a:prstGeom>
        </p:spPr>
      </p:pic>
      <p:pic>
        <p:nvPicPr>
          <p:cNvPr id="12" name="图片 11" descr="电脑屏幕的照片上有文字&#10;&#10;AI 生成的内容可能不正确。">
            <a:extLst>
              <a:ext uri="{FF2B5EF4-FFF2-40B4-BE49-F238E27FC236}">
                <a16:creationId xmlns:a16="http://schemas.microsoft.com/office/drawing/2014/main" id="{5EAD01F9-A758-6BC4-77BE-083E7107BA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77659" y="3276607"/>
            <a:ext cx="6689516" cy="8915871"/>
          </a:xfrm>
          <a:prstGeom prst="rect">
            <a:avLst/>
          </a:prstGeom>
        </p:spPr>
      </p:pic>
    </p:spTree>
    <p:extLst>
      <p:ext uri="{BB962C8B-B14F-4D97-AF65-F5344CB8AC3E}">
        <p14:creationId xmlns:p14="http://schemas.microsoft.com/office/powerpoint/2010/main" val="128944286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5670</TotalTime>
  <Words>1302</Words>
  <Application>Microsoft Office PowerPoint</Application>
  <PresentationFormat>自定义</PresentationFormat>
  <Paragraphs>183</Paragraphs>
  <Slides>17</Slides>
  <Notes>17</Notes>
  <HiddenSlides>0</HiddenSlides>
  <MMClips>2</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-apple-system</vt:lpstr>
      <vt:lpstr>Arial</vt:lpstr>
      <vt:lpstr>Arial Black</vt:lpstr>
      <vt:lpstr>Calibri</vt:lpstr>
      <vt:lpstr>Century Gothic</vt:lpstr>
      <vt:lpstr>Franklin Gothic Book</vt:lpstr>
      <vt:lpstr>Тема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Lydart</dc:creator>
  <cp:lastModifiedBy>quan quan</cp:lastModifiedBy>
  <cp:revision>304</cp:revision>
  <dcterms:created xsi:type="dcterms:W3CDTF">2016-04-16T13:35:07Z</dcterms:created>
  <dcterms:modified xsi:type="dcterms:W3CDTF">2025-08-10T12:24:56Z</dcterms:modified>
</cp:coreProperties>
</file>